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349" r:id="rId3"/>
    <p:sldId id="350" r:id="rId4"/>
    <p:sldId id="351" r:id="rId5"/>
    <p:sldId id="360" r:id="rId6"/>
    <p:sldId id="303" r:id="rId7"/>
    <p:sldId id="331" r:id="rId8"/>
    <p:sldId id="332" r:id="rId9"/>
    <p:sldId id="334" r:id="rId10"/>
    <p:sldId id="322" r:id="rId11"/>
    <p:sldId id="307" r:id="rId12"/>
    <p:sldId id="339" r:id="rId13"/>
    <p:sldId id="353" r:id="rId14"/>
    <p:sldId id="312" r:id="rId15"/>
    <p:sldId id="354" r:id="rId16"/>
    <p:sldId id="355" r:id="rId17"/>
    <p:sldId id="356" r:id="rId18"/>
    <p:sldId id="379" r:id="rId19"/>
    <p:sldId id="306" r:id="rId20"/>
    <p:sldId id="342" r:id="rId21"/>
    <p:sldId id="309" r:id="rId22"/>
    <p:sldId id="359" r:id="rId23"/>
    <p:sldId id="311" r:id="rId24"/>
    <p:sldId id="313" r:id="rId25"/>
    <p:sldId id="315" r:id="rId26"/>
    <p:sldId id="314" r:id="rId27"/>
    <p:sldId id="317" r:id="rId28"/>
    <p:sldId id="318" r:id="rId29"/>
    <p:sldId id="258" r:id="rId30"/>
    <p:sldId id="337" r:id="rId31"/>
    <p:sldId id="277" r:id="rId32"/>
    <p:sldId id="279" r:id="rId33"/>
    <p:sldId id="376" r:id="rId34"/>
    <p:sldId id="380" r:id="rId35"/>
    <p:sldId id="281" r:id="rId36"/>
    <p:sldId id="335" r:id="rId37"/>
    <p:sldId id="284" r:id="rId38"/>
    <p:sldId id="319" r:id="rId39"/>
    <p:sldId id="361" r:id="rId40"/>
    <p:sldId id="260" r:id="rId41"/>
    <p:sldId id="299" r:id="rId42"/>
    <p:sldId id="352" r:id="rId43"/>
    <p:sldId id="296" r:id="rId44"/>
    <p:sldId id="287" r:id="rId45"/>
    <p:sldId id="300" r:id="rId46"/>
    <p:sldId id="262" r:id="rId47"/>
    <p:sldId id="285" r:id="rId48"/>
    <p:sldId id="325" r:id="rId49"/>
    <p:sldId id="365" r:id="rId50"/>
    <p:sldId id="366" r:id="rId51"/>
    <p:sldId id="362" r:id="rId52"/>
    <p:sldId id="367" r:id="rId53"/>
    <p:sldId id="370" r:id="rId54"/>
    <p:sldId id="375" r:id="rId55"/>
    <p:sldId id="369" r:id="rId56"/>
    <p:sldId id="364" r:id="rId57"/>
    <p:sldId id="368" r:id="rId58"/>
    <p:sldId id="371" r:id="rId59"/>
    <p:sldId id="372" r:id="rId60"/>
    <p:sldId id="373" r:id="rId61"/>
    <p:sldId id="374" r:id="rId62"/>
    <p:sldId id="377" r:id="rId63"/>
    <p:sldId id="289" r:id="rId64"/>
    <p:sldId id="363" r:id="rId65"/>
    <p:sldId id="378" r:id="rId66"/>
    <p:sldId id="321" r:id="rId67"/>
    <p:sldId id="343" r:id="rId68"/>
    <p:sldId id="345" r:id="rId69"/>
    <p:sldId id="344" r:id="rId70"/>
    <p:sldId id="346" r:id="rId71"/>
    <p:sldId id="327" r:id="rId72"/>
    <p:sldId id="326" r:id="rId73"/>
    <p:sldId id="340" r:id="rId74"/>
    <p:sldId id="336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257DB-4802-D442-8C5B-93AB5560F48B}">
          <p14:sldIdLst>
            <p14:sldId id="256"/>
            <p14:sldId id="349"/>
            <p14:sldId id="350"/>
            <p14:sldId id="351"/>
            <p14:sldId id="360"/>
            <p14:sldId id="303"/>
            <p14:sldId id="331"/>
            <p14:sldId id="332"/>
            <p14:sldId id="334"/>
            <p14:sldId id="322"/>
            <p14:sldId id="307"/>
            <p14:sldId id="339"/>
            <p14:sldId id="353"/>
            <p14:sldId id="312"/>
            <p14:sldId id="354"/>
            <p14:sldId id="355"/>
            <p14:sldId id="356"/>
            <p14:sldId id="379"/>
            <p14:sldId id="306"/>
            <p14:sldId id="342"/>
            <p14:sldId id="309"/>
            <p14:sldId id="359"/>
            <p14:sldId id="311"/>
            <p14:sldId id="313"/>
            <p14:sldId id="315"/>
            <p14:sldId id="314"/>
            <p14:sldId id="317"/>
            <p14:sldId id="318"/>
            <p14:sldId id="258"/>
            <p14:sldId id="337"/>
            <p14:sldId id="277"/>
            <p14:sldId id="279"/>
            <p14:sldId id="376"/>
            <p14:sldId id="380"/>
            <p14:sldId id="281"/>
            <p14:sldId id="335"/>
            <p14:sldId id="284"/>
            <p14:sldId id="319"/>
            <p14:sldId id="361"/>
            <p14:sldId id="260"/>
            <p14:sldId id="299"/>
            <p14:sldId id="352"/>
            <p14:sldId id="296"/>
            <p14:sldId id="287"/>
            <p14:sldId id="300"/>
            <p14:sldId id="262"/>
            <p14:sldId id="285"/>
            <p14:sldId id="325"/>
            <p14:sldId id="365"/>
            <p14:sldId id="366"/>
            <p14:sldId id="362"/>
            <p14:sldId id="367"/>
            <p14:sldId id="370"/>
            <p14:sldId id="375"/>
            <p14:sldId id="369"/>
            <p14:sldId id="364"/>
            <p14:sldId id="368"/>
            <p14:sldId id="371"/>
            <p14:sldId id="372"/>
            <p14:sldId id="373"/>
            <p14:sldId id="374"/>
            <p14:sldId id="377"/>
            <p14:sldId id="289"/>
            <p14:sldId id="363"/>
            <p14:sldId id="378"/>
            <p14:sldId id="321"/>
            <p14:sldId id="343"/>
            <p14:sldId id="345"/>
            <p14:sldId id="344"/>
            <p14:sldId id="346"/>
            <p14:sldId id="327"/>
            <p14:sldId id="326"/>
            <p14:sldId id="340"/>
            <p14:sldId id="336"/>
          </p14:sldIdLst>
        </p14:section>
        <p14:section name="Untitled Section" id="{CC4844AF-0914-8340-96CD-F8E2BA5741C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/>
    <p:restoredTop sz="91497"/>
  </p:normalViewPr>
  <p:slideViewPr>
    <p:cSldViewPr snapToGrid="0" snapToObjects="1">
      <p:cViewPr varScale="1">
        <p:scale>
          <a:sx n="117" d="100"/>
          <a:sy n="117" d="100"/>
        </p:scale>
        <p:origin x="11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59E46-FB8A-A74D-9A0D-3F15902E13ED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42D62-604A-554F-A171-B75FA67BC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adamwiggins/5687294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People says K8S runs on your fridge till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41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1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opinions weekly 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28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Literate_programming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27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Literate_programming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Literate_programming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56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Literate_programming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95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Timing matters: </a:t>
            </a:r>
            <a:r>
              <a:rPr lang="en-US" dirty="0">
                <a:hlinkClick r:id="rId3"/>
              </a:rPr>
              <a:t>https://gist.github.com/adamwiggins/5687294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22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language of Kubernetes let us to use minimum working set, we do need to jump to 100s line Kubernetes configuration files.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6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powerful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03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03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powerful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6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91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81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52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Kelsey Hightower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98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881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94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92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900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12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29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105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072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744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81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has all what we need for the development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6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4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* - it changes, e.g., 1-week might work in Feb, 2-week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7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16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608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00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CD86-8696-6D42-AD6B-7B42BB68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0F4C6-D9CF-0347-A693-0B043CE62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9A64-DEB2-B147-B61F-BF854E96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D552-61AE-A040-9D51-4D73B178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6DD2-9A90-3B43-BDEF-1DBC3D0E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4707-ED28-9A4B-BF06-D59D45AB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CD868-BBCB-8346-B838-33EDD4E4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1A96D-B6D1-F04D-B00F-F2479B8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B465-E340-9A4E-A94C-E11CBADD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7A977-FEA0-9F45-9CF2-0DD5CC9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AD785-8D72-7547-87FD-6F1B35D4D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41C0-74F7-574E-BCBD-AF524EAC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7522-E48A-0846-9802-B67FF763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E128-73BF-9346-8429-443EEA29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CB89-1C51-D640-9007-327DF47E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50D1-274D-9049-AFFD-D8D0C70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CD3F-29E8-7649-A296-5C9159EE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FE5C-99F6-3945-BDCD-F80C0777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759A-7259-1747-900A-28C36D24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F9C2F-E8A5-684A-B7FB-5A7EB3A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873F-C92A-594C-983D-82520E97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3D94-89B4-4A42-AC1A-686E74762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D8AD-918E-D844-B068-794911C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0028-B08F-7644-961B-1A449EFB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573E-0FEB-B948-AB63-6543BD1D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C196-5B02-104A-9AF1-D577462E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266B-73CC-0A4E-AE63-E27D5732B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D9003-D103-9E49-8DF5-F1320852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D367F-416B-B04D-A47B-73B0DB9D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D2009-16F9-AC4E-9A96-62D47C9B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C75-7B56-F841-9D89-AC6A7697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1EAF-7ADC-6F42-A8F9-A1E99020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8746-0744-354E-B3AE-6B813F9F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B6E3-5D02-0E41-B3E8-49F11A18B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47AD1-1811-8E42-9DF3-FCED0A07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DE1C0-E3DE-034B-A370-5E770B17D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CEBEC-B0EE-1E47-A481-C7C71E9B9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9/22/19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1954-316D-E84F-AD29-B88E0A64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9C86B-18CE-6647-9B0C-37265EE2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4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7F89-B48B-274B-ADE2-E0AB25D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9E10F-3725-484C-9F74-214DB84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27806-4CF2-104E-97C2-488DCD08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DEC1-CD4E-6A4B-BA98-C46DB2B3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CF67C-AAF5-5745-A9A1-3BADE5A3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9/22/19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C4100-D623-7147-85F4-A4403A92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040D-8A06-714A-8943-D56ACEEF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57DC-4E1D-5B46-98C3-1C7B5780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5DB2-49A4-2342-9428-A6D63E04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B2BA0-3E3B-4042-AA80-008F92A4B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8F1CF-9F07-7249-A9A8-40EA83AB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40069-50BD-B642-ABCC-3C5B6408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536B8-62AD-1A4E-8492-96BDE3F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A55-FA89-B543-9192-0FDBF16B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D6755-5508-6C4C-9C9A-782AF1AB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282A-F2E1-2648-9AA2-184D933B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F6C45-1DE4-3146-9768-225764E7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76A-C954-C841-8503-C18715267E7C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E3D6-A77C-5E44-A570-071D3C06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3268B-597A-7248-9E2D-56467167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926FB-6F32-2041-9FE2-903A47F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00A0E-6623-C844-8252-27FA729C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F106-5532-FC46-BE57-DBCEEEFF2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E76A-C954-C841-8503-C18715267E7C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4E05-7ADD-B546-945B-026DE3664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2B8E8-8FFD-CB4A-A2F5-78A8A912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A131-EC15-AE45-A153-62E92BE2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macc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ypatos.ai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rgo_cult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rgo_cult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tiff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35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tiff"/><Relationship Id="rId4" Type="http://schemas.openxmlformats.org/officeDocument/2006/relationships/image" Target="../media/image4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10" Type="http://schemas.openxmlformats.org/officeDocument/2006/relationships/image" Target="../media/image56.sv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adamwiggins/5687294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DevOps-Handbook-World-Class-Reliability-Organizations/dp/1942788002/ref=sr_1_1?keywords=DevOps+handbook&amp;qid=1569148830&amp;s=books&amp;sr=1-1" TargetMode="External"/><Relationship Id="rId5" Type="http://schemas.openxmlformats.org/officeDocument/2006/relationships/hyperlink" Target="https://www.amazon.com/dp/0321919165/ref=pd_lpo_sbs_dp_ss_1/137-5882849-6957060?pf_rd_m=ATVPDKIKX0DER&amp;pf_rd_s=lpo-top-stripe-1&amp;pf_rd_r=BF8KPH58TH42HKNP8M6W&amp;pf_rd_r=BF8KPH58TH42HKNP8M6W&amp;pf_rd_t=201&amp;pf_rd_p=7a8f5654-37f5-4688-a266-a74309cad748&amp;pf_rd_p=7a8f5654-37f5-4688-a266-a74309cad748&amp;pf_rd_i=032194318X" TargetMode="External"/><Relationship Id="rId4" Type="http://schemas.openxmlformats.org/officeDocument/2006/relationships/hyperlink" Target="https://12factor.net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hyperlink" Target="https://upload.wikimedia.org/wikipedia/commons/3/3a/OODA.Boyd.sv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Jeff_Cooper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adamwiggins/5687294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adamwiggins/5687294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5DCD-1AD1-3C40-99DE-088B5A534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Best Practices</a:t>
            </a:r>
            <a:br>
              <a:rPr lang="en-US" b="1" dirty="0"/>
            </a:br>
            <a:r>
              <a:rPr lang="en-US" b="1" dirty="0"/>
              <a:t>introducing Kubernetes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F87E54-1C14-9244-80D6-3EE6D5FCBBBF}"/>
              </a:ext>
            </a:extLst>
          </p:cNvPr>
          <p:cNvSpPr txBox="1">
            <a:spLocks/>
          </p:cNvSpPr>
          <p:nvPr/>
        </p:nvSpPr>
        <p:spPr>
          <a:xfrm>
            <a:off x="1581303" y="60301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Wojciech Barczyński [</a:t>
            </a:r>
            <a:r>
              <a:rPr lang="pl-PL" dirty="0" err="1"/>
              <a:t>Head</a:t>
            </a:r>
            <a:r>
              <a:rPr lang="pl-PL" dirty="0"/>
              <a:t> of Engineering]</a:t>
            </a:r>
          </a:p>
          <a:p>
            <a:r>
              <a:rPr lang="en-US" dirty="0">
                <a:hlinkClick r:id="rId3"/>
              </a:rPr>
              <a:t>SMACC.io</a:t>
            </a:r>
            <a:r>
              <a:rPr lang="en-US" dirty="0"/>
              <a:t> | </a:t>
            </a:r>
            <a:r>
              <a:rPr lang="en-US" dirty="0">
                <a:hlinkClick r:id="rId4"/>
              </a:rPr>
              <a:t>Hypatos.ai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969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306"/>
    </mc:Choice>
    <mc:Fallback xmlns="">
      <p:transition advClick="0" advTm="23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0BDA2D-A382-3D48-A2A8-A046EE50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Automate!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2C6DF7-4D04-4343-962C-837FA6A5C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14" y="1978572"/>
            <a:ext cx="7160172" cy="429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C5613D-CAC0-DC4D-9125-F8B499CD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3" y="465083"/>
            <a:ext cx="5080000" cy="304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D6ECBB-2C99-8C4B-9C12-BDC789075E74}"/>
              </a:ext>
            </a:extLst>
          </p:cNvPr>
          <p:cNvCxnSpPr/>
          <p:nvPr/>
        </p:nvCxnSpPr>
        <p:spPr>
          <a:xfrm>
            <a:off x="131380" y="105104"/>
            <a:ext cx="6621517" cy="36576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377CD-D76B-EE4B-8553-EB49605C57DF}"/>
              </a:ext>
            </a:extLst>
          </p:cNvPr>
          <p:cNvCxnSpPr>
            <a:cxnSpLocks/>
          </p:cNvCxnSpPr>
          <p:nvPr/>
        </p:nvCxnSpPr>
        <p:spPr>
          <a:xfrm flipV="1">
            <a:off x="383628" y="0"/>
            <a:ext cx="6232634" cy="417260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3D84992-870B-FB4F-AE7B-3754654634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3159" y="3762704"/>
            <a:ext cx="4278869" cy="240686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CC60E6C-65BF-3D44-B874-67AB127D0055}"/>
              </a:ext>
            </a:extLst>
          </p:cNvPr>
          <p:cNvSpPr txBox="1">
            <a:spLocks/>
          </p:cNvSpPr>
          <p:nvPr/>
        </p:nvSpPr>
        <p:spPr>
          <a:xfrm>
            <a:off x="7273160" y="6272965"/>
            <a:ext cx="4278868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Finding golden mean</a:t>
            </a:r>
          </a:p>
        </p:txBody>
      </p:sp>
    </p:spTree>
    <p:extLst>
      <p:ext uri="{BB962C8B-B14F-4D97-AF65-F5344CB8AC3E}">
        <p14:creationId xmlns:p14="http://schemas.microsoft.com/office/powerpoint/2010/main" val="124547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Risks of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2400" dirty="0"/>
              <a:t>Never-ending optimization</a:t>
            </a:r>
          </a:p>
          <a:p>
            <a:r>
              <a:rPr lang="en-US" sz="2400" dirty="0"/>
              <a:t>Easy to frustrated</a:t>
            </a:r>
          </a:p>
          <a:p>
            <a:r>
              <a:rPr lang="en-US" sz="2400" dirty="0"/>
              <a:t>Go in wrong direction</a:t>
            </a:r>
          </a:p>
          <a:p>
            <a:r>
              <a:rPr lang="en-US" sz="2400" dirty="0"/>
              <a:t>As we go, it gets harder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6" descr="A picture containing sky, outdoor, grass, tree&#10;&#10;Description automatically generated">
            <a:extLst>
              <a:ext uri="{FF2B5EF4-FFF2-40B4-BE49-F238E27FC236}">
                <a16:creationId xmlns:a16="http://schemas.microsoft.com/office/drawing/2014/main" id="{30780784-C809-1844-A4E3-5484FBBAB4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FD5C1C-0E79-F840-9BB1-96AA803F3BC6}"/>
              </a:ext>
            </a:extLst>
          </p:cNvPr>
          <p:cNvSpPr/>
          <p:nvPr/>
        </p:nvSpPr>
        <p:spPr>
          <a:xfrm>
            <a:off x="9582381" y="6520933"/>
            <a:ext cx="23198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https://en.wikipedia.org/wiki/Cargo_cult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Risks of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2400" dirty="0"/>
              <a:t>Never-ending optimization</a:t>
            </a:r>
          </a:p>
          <a:p>
            <a:r>
              <a:rPr lang="en-US" sz="2400" dirty="0"/>
              <a:t>Easy to frustrated</a:t>
            </a:r>
          </a:p>
          <a:p>
            <a:r>
              <a:rPr lang="en-US" sz="2400" dirty="0"/>
              <a:t>Go in wrong direction</a:t>
            </a:r>
          </a:p>
          <a:p>
            <a:r>
              <a:rPr lang="en-US" sz="2400" dirty="0"/>
              <a:t>As we go, it gets harder</a:t>
            </a:r>
          </a:p>
        </p:txBody>
      </p:sp>
      <p:pic>
        <p:nvPicPr>
          <p:cNvPr id="7" name="Picture 6" descr="A picture containing sky, outdoor, grass, tree&#10;&#10;Description automatically generated">
            <a:extLst>
              <a:ext uri="{FF2B5EF4-FFF2-40B4-BE49-F238E27FC236}">
                <a16:creationId xmlns:a16="http://schemas.microsoft.com/office/drawing/2014/main" id="{30780784-C809-1844-A4E3-5484FBBAB4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AF70AE-BC7A-9343-9DC9-0543AF7500EF}"/>
              </a:ext>
            </a:extLst>
          </p:cNvPr>
          <p:cNvSpPr txBox="1">
            <a:spLocks/>
          </p:cNvSpPr>
          <p:nvPr/>
        </p:nvSpPr>
        <p:spPr>
          <a:xfrm>
            <a:off x="655320" y="5374480"/>
            <a:ext cx="6313149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/>
              <a:t>Time-boxing! V1/V2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5182D-68C2-7546-AA48-D54757354359}"/>
              </a:ext>
            </a:extLst>
          </p:cNvPr>
          <p:cNvSpPr/>
          <p:nvPr/>
        </p:nvSpPr>
        <p:spPr>
          <a:xfrm>
            <a:off x="9582381" y="6520933"/>
            <a:ext cx="23198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https://en.wikipedia.org/wiki/Cargo_cult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1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Analogy: Quality of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46324" cy="2809437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Never-ending optimization</a:t>
            </a:r>
          </a:p>
          <a:p>
            <a:r>
              <a:rPr lang="en-US" sz="3600" dirty="0"/>
              <a:t>Easy to frustrated</a:t>
            </a:r>
          </a:p>
          <a:p>
            <a:r>
              <a:rPr lang="en-US" sz="3600" dirty="0"/>
              <a:t>Go in wrong direction</a:t>
            </a:r>
          </a:p>
          <a:p>
            <a:r>
              <a:rPr lang="en-US" sz="3600" dirty="0"/>
              <a:t>As we go, it gets harder</a:t>
            </a:r>
          </a:p>
          <a:p>
            <a:r>
              <a:rPr lang="en-US" sz="3600" dirty="0"/>
              <a:t>Rigid code</a:t>
            </a:r>
          </a:p>
        </p:txBody>
      </p:sp>
    </p:spTree>
    <p:extLst>
      <p:ext uri="{BB962C8B-B14F-4D97-AF65-F5344CB8AC3E}">
        <p14:creationId xmlns:p14="http://schemas.microsoft.com/office/powerpoint/2010/main" val="330932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Analogy: Quality of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46324" cy="2809437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Never-ending optimization</a:t>
            </a:r>
          </a:p>
          <a:p>
            <a:r>
              <a:rPr lang="en-US" sz="3600" dirty="0"/>
              <a:t>Easy to frustrated</a:t>
            </a:r>
          </a:p>
          <a:p>
            <a:r>
              <a:rPr lang="en-US" sz="3600" dirty="0"/>
              <a:t>Go in wrong direction</a:t>
            </a:r>
          </a:p>
          <a:p>
            <a:r>
              <a:rPr lang="en-US" sz="3600" dirty="0"/>
              <a:t>As we go, it gets harder</a:t>
            </a:r>
          </a:p>
          <a:p>
            <a:r>
              <a:rPr lang="en-US" sz="3600" dirty="0"/>
              <a:t>Rigid code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78E92C-B407-1641-AD60-497EBCF1E9B6}"/>
              </a:ext>
            </a:extLst>
          </p:cNvPr>
          <p:cNvSpPr txBox="1">
            <a:spLocks/>
          </p:cNvSpPr>
          <p:nvPr/>
        </p:nvSpPr>
        <p:spPr>
          <a:xfrm>
            <a:off x="7899037" y="4549698"/>
            <a:ext cx="3707524" cy="218110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4000" b="1"/>
              <a:t>Ship it!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4000" b="1"/>
              <a:t>Make mistakes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4000" b="1"/>
              <a:t>Patching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4000" b="1"/>
              <a:t>Patching…</a:t>
            </a:r>
          </a:p>
        </p:txBody>
      </p:sp>
    </p:spTree>
    <p:extLst>
      <p:ext uri="{BB962C8B-B14F-4D97-AF65-F5344CB8AC3E}">
        <p14:creationId xmlns:p14="http://schemas.microsoft.com/office/powerpoint/2010/main" val="56422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50" y="640081"/>
            <a:ext cx="4806184" cy="412327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Low Quality</a:t>
            </a:r>
            <a:br>
              <a:rPr lang="en-US" sz="4800" dirty="0"/>
            </a:br>
            <a:r>
              <a:rPr lang="en-US" sz="4800" dirty="0"/>
              <a:t>Low Automation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6919A6-9CCB-1F41-A08C-1BB968ADF3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 b="-2"/>
          <a:stretch/>
        </p:blipFill>
        <p:spPr>
          <a:xfrm>
            <a:off x="6095999" y="10"/>
            <a:ext cx="610565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50" y="640080"/>
            <a:ext cx="4806184" cy="58973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N-sprint:</a:t>
            </a:r>
            <a:br>
              <a:rPr lang="en-US" sz="4800" dirty="0"/>
            </a:br>
            <a:r>
              <a:rPr lang="en-US" sz="4800" dirty="0"/>
              <a:t>We are working on Kubernetes…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…</a:t>
            </a:r>
            <a:br>
              <a:rPr lang="en-US" sz="4800" dirty="0"/>
            </a:br>
            <a:r>
              <a:rPr lang="en-US" sz="4800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6919A6-9CCB-1F41-A08C-1BB968ADF3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 b="-2"/>
          <a:stretch/>
        </p:blipFill>
        <p:spPr>
          <a:xfrm>
            <a:off x="6095999" y="10"/>
            <a:ext cx="610565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9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50" y="640080"/>
            <a:ext cx="4806184" cy="58973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New tech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Early wins</a:t>
            </a:r>
            <a:br>
              <a:rPr lang="en-US" sz="4800" dirty="0"/>
            </a:br>
            <a:r>
              <a:rPr lang="en-US" sz="4800" dirty="0"/>
              <a:t>Trust</a:t>
            </a: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C2AD9-6581-C549-8FA6-F7E61C0E3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0554" y="1420013"/>
            <a:ext cx="5943705" cy="334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2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89A865-ABA2-E441-8F32-4221D606E1DC}"/>
              </a:ext>
            </a:extLst>
          </p:cNvPr>
          <p:cNvSpPr txBox="1"/>
          <p:nvPr/>
        </p:nvSpPr>
        <p:spPr>
          <a:xfrm>
            <a:off x="2595634" y="5797335"/>
            <a:ext cx="119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E6A85-4EC1-7E4D-9FFD-47ED3997F9B2}"/>
              </a:ext>
            </a:extLst>
          </p:cNvPr>
          <p:cNvSpPr txBox="1"/>
          <p:nvPr/>
        </p:nvSpPr>
        <p:spPr>
          <a:xfrm>
            <a:off x="976689" y="1680837"/>
            <a:ext cx="1947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Semi-manual first*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5AF56D-7AC5-4748-9267-CC3C626D7667}"/>
              </a:ext>
            </a:extLst>
          </p:cNvPr>
          <p:cNvSpPr txBox="1"/>
          <p:nvPr/>
        </p:nvSpPr>
        <p:spPr>
          <a:xfrm>
            <a:off x="4406823" y="2460449"/>
            <a:ext cx="1947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Semi-manual first*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21293-9CFA-E942-AA87-3EBC690D9922}"/>
              </a:ext>
            </a:extLst>
          </p:cNvPr>
          <p:cNvSpPr txBox="1"/>
          <p:nvPr/>
        </p:nvSpPr>
        <p:spPr>
          <a:xfrm>
            <a:off x="6096000" y="5096333"/>
            <a:ext cx="119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Automate!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69AE0D9-4A78-334C-BC47-3FD7E7D1655B}"/>
              </a:ext>
            </a:extLst>
          </p:cNvPr>
          <p:cNvSpPr/>
          <p:nvPr/>
        </p:nvSpPr>
        <p:spPr>
          <a:xfrm>
            <a:off x="525517" y="995075"/>
            <a:ext cx="11311893" cy="4721430"/>
          </a:xfrm>
          <a:custGeom>
            <a:avLst/>
            <a:gdLst>
              <a:gd name="connsiteX0" fmla="*/ 0 w 11311893"/>
              <a:gd name="connsiteY0" fmla="*/ 2673035 h 4721430"/>
              <a:gd name="connsiteX1" fmla="*/ 1103586 w 11311893"/>
              <a:gd name="connsiteY1" fmla="*/ 1306691 h 4721430"/>
              <a:gd name="connsiteX2" fmla="*/ 2858814 w 11311893"/>
              <a:gd name="connsiteY2" fmla="*/ 4712042 h 4721430"/>
              <a:gd name="connsiteX3" fmla="*/ 4141076 w 11311893"/>
              <a:gd name="connsiteY3" fmla="*/ 2368235 h 4721430"/>
              <a:gd name="connsiteX4" fmla="*/ 5938345 w 11311893"/>
              <a:gd name="connsiteY4" fmla="*/ 3871215 h 4721430"/>
              <a:gd name="connsiteX5" fmla="*/ 7073462 w 11311893"/>
              <a:gd name="connsiteY5" fmla="*/ 2851711 h 4721430"/>
              <a:gd name="connsiteX6" fmla="*/ 7987862 w 11311893"/>
              <a:gd name="connsiteY6" fmla="*/ 3671518 h 4721430"/>
              <a:gd name="connsiteX7" fmla="*/ 9249104 w 11311893"/>
              <a:gd name="connsiteY7" fmla="*/ 3408 h 4721430"/>
              <a:gd name="connsiteX8" fmla="*/ 10983311 w 11311893"/>
              <a:gd name="connsiteY8" fmla="*/ 4417753 h 4721430"/>
              <a:gd name="connsiteX9" fmla="*/ 11309131 w 11311893"/>
              <a:gd name="connsiteY9" fmla="*/ 3797642 h 472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11893" h="4721430">
                <a:moveTo>
                  <a:pt x="0" y="2673035"/>
                </a:moveTo>
                <a:cubicBezTo>
                  <a:pt x="313558" y="1819945"/>
                  <a:pt x="627117" y="966856"/>
                  <a:pt x="1103586" y="1306691"/>
                </a:cubicBezTo>
                <a:cubicBezTo>
                  <a:pt x="1580055" y="1646526"/>
                  <a:pt x="2352566" y="4535118"/>
                  <a:pt x="2858814" y="4712042"/>
                </a:cubicBezTo>
                <a:cubicBezTo>
                  <a:pt x="3365062" y="4888966"/>
                  <a:pt x="3627821" y="2508373"/>
                  <a:pt x="4141076" y="2368235"/>
                </a:cubicBezTo>
                <a:cubicBezTo>
                  <a:pt x="4654331" y="2228097"/>
                  <a:pt x="5449614" y="3790636"/>
                  <a:pt x="5938345" y="3871215"/>
                </a:cubicBezTo>
                <a:cubicBezTo>
                  <a:pt x="6427076" y="3951794"/>
                  <a:pt x="6731876" y="2884994"/>
                  <a:pt x="7073462" y="2851711"/>
                </a:cubicBezTo>
                <a:cubicBezTo>
                  <a:pt x="7415048" y="2818428"/>
                  <a:pt x="7625255" y="4146235"/>
                  <a:pt x="7987862" y="3671518"/>
                </a:cubicBezTo>
                <a:cubicBezTo>
                  <a:pt x="8350469" y="3196801"/>
                  <a:pt x="8749863" y="-120965"/>
                  <a:pt x="9249104" y="3408"/>
                </a:cubicBezTo>
                <a:cubicBezTo>
                  <a:pt x="9748346" y="127780"/>
                  <a:pt x="10639973" y="3785381"/>
                  <a:pt x="10983311" y="4417753"/>
                </a:cubicBezTo>
                <a:cubicBezTo>
                  <a:pt x="11326649" y="5050125"/>
                  <a:pt x="11317890" y="4423883"/>
                  <a:pt x="11309131" y="37976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FB21F5-AE19-7948-929F-F115413AECD4}"/>
              </a:ext>
            </a:extLst>
          </p:cNvPr>
          <p:cNvCxnSpPr>
            <a:cxnSpLocks/>
          </p:cNvCxnSpPr>
          <p:nvPr/>
        </p:nvCxnSpPr>
        <p:spPr>
          <a:xfrm>
            <a:off x="210207" y="1761667"/>
            <a:ext cx="6926317" cy="225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47F12E-37C6-774C-AC60-3CD7758D994C}"/>
              </a:ext>
            </a:extLst>
          </p:cNvPr>
          <p:cNvCxnSpPr>
            <a:cxnSpLocks/>
          </p:cNvCxnSpPr>
          <p:nvPr/>
        </p:nvCxnSpPr>
        <p:spPr>
          <a:xfrm flipV="1">
            <a:off x="354590" y="4960883"/>
            <a:ext cx="6781934" cy="1410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B383F99-1752-6546-9C3C-AB02FB968D37}"/>
              </a:ext>
            </a:extLst>
          </p:cNvPr>
          <p:cNvSpPr/>
          <p:nvPr/>
        </p:nvSpPr>
        <p:spPr>
          <a:xfrm>
            <a:off x="7370858" y="4261614"/>
            <a:ext cx="294290" cy="29310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E52D14-9CA0-1B40-88D9-C9B4596DCC01}"/>
              </a:ext>
            </a:extLst>
          </p:cNvPr>
          <p:cNvSpPr/>
          <p:nvPr/>
        </p:nvSpPr>
        <p:spPr>
          <a:xfrm>
            <a:off x="6989379" y="6371178"/>
            <a:ext cx="294290" cy="29310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71A2F2-FA47-C744-B80E-80B9838C7067}"/>
              </a:ext>
            </a:extLst>
          </p:cNvPr>
          <p:cNvSpPr txBox="1"/>
          <p:nvPr/>
        </p:nvSpPr>
        <p:spPr>
          <a:xfrm>
            <a:off x="7352944" y="6333064"/>
            <a:ext cx="355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perfect way to run our platform</a:t>
            </a:r>
          </a:p>
        </p:txBody>
      </p:sp>
    </p:spTree>
    <p:extLst>
      <p:ext uri="{BB962C8B-B14F-4D97-AF65-F5344CB8AC3E}">
        <p14:creationId xmlns:p14="http://schemas.microsoft.com/office/powerpoint/2010/main" val="241869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Whoami?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904AB26-0CF5-CD4F-A5CE-B81F4046F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Developer</a:t>
            </a:r>
          </a:p>
          <a:p>
            <a:r>
              <a:rPr lang="en-US" sz="3600" dirty="0"/>
              <a:t>System Engineer</a:t>
            </a:r>
          </a:p>
          <a:p>
            <a:r>
              <a:rPr lang="en-US" sz="3600" dirty="0"/>
              <a:t>I am fixing things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30B56-4A29-6A4C-A85F-71150F5369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4577" y="0"/>
            <a:ext cx="7018867" cy="78962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9CCDF5-E82F-5148-A1FC-AA76714E616F}"/>
              </a:ext>
            </a:extLst>
          </p:cNvPr>
          <p:cNvSpPr/>
          <p:nvPr/>
        </p:nvSpPr>
        <p:spPr>
          <a:xfrm rot="20014027">
            <a:off x="7842017" y="578314"/>
            <a:ext cx="1802105" cy="505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B92376-9EA2-4C43-97C6-B2D68415AC6D}"/>
              </a:ext>
            </a:extLst>
          </p:cNvPr>
          <p:cNvSpPr/>
          <p:nvPr/>
        </p:nvSpPr>
        <p:spPr>
          <a:xfrm rot="20014027">
            <a:off x="8736886" y="5410352"/>
            <a:ext cx="2605744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Technical Debt</a:t>
            </a:r>
          </a:p>
        </p:txBody>
      </p:sp>
    </p:spTree>
    <p:extLst>
      <p:ext uri="{BB962C8B-B14F-4D97-AF65-F5344CB8AC3E}">
        <p14:creationId xmlns:p14="http://schemas.microsoft.com/office/powerpoint/2010/main" val="1878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A69AE0D9-4A78-334C-BC47-3FD7E7D1655B}"/>
              </a:ext>
            </a:extLst>
          </p:cNvPr>
          <p:cNvSpPr/>
          <p:nvPr/>
        </p:nvSpPr>
        <p:spPr>
          <a:xfrm>
            <a:off x="525517" y="995075"/>
            <a:ext cx="11311893" cy="4721430"/>
          </a:xfrm>
          <a:custGeom>
            <a:avLst/>
            <a:gdLst>
              <a:gd name="connsiteX0" fmla="*/ 0 w 11311893"/>
              <a:gd name="connsiteY0" fmla="*/ 2673035 h 4721430"/>
              <a:gd name="connsiteX1" fmla="*/ 1103586 w 11311893"/>
              <a:gd name="connsiteY1" fmla="*/ 1306691 h 4721430"/>
              <a:gd name="connsiteX2" fmla="*/ 2858814 w 11311893"/>
              <a:gd name="connsiteY2" fmla="*/ 4712042 h 4721430"/>
              <a:gd name="connsiteX3" fmla="*/ 4141076 w 11311893"/>
              <a:gd name="connsiteY3" fmla="*/ 2368235 h 4721430"/>
              <a:gd name="connsiteX4" fmla="*/ 5938345 w 11311893"/>
              <a:gd name="connsiteY4" fmla="*/ 3871215 h 4721430"/>
              <a:gd name="connsiteX5" fmla="*/ 7073462 w 11311893"/>
              <a:gd name="connsiteY5" fmla="*/ 2851711 h 4721430"/>
              <a:gd name="connsiteX6" fmla="*/ 7987862 w 11311893"/>
              <a:gd name="connsiteY6" fmla="*/ 3671518 h 4721430"/>
              <a:gd name="connsiteX7" fmla="*/ 9249104 w 11311893"/>
              <a:gd name="connsiteY7" fmla="*/ 3408 h 4721430"/>
              <a:gd name="connsiteX8" fmla="*/ 10983311 w 11311893"/>
              <a:gd name="connsiteY8" fmla="*/ 4417753 h 4721430"/>
              <a:gd name="connsiteX9" fmla="*/ 11309131 w 11311893"/>
              <a:gd name="connsiteY9" fmla="*/ 3797642 h 472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11893" h="4721430">
                <a:moveTo>
                  <a:pt x="0" y="2673035"/>
                </a:moveTo>
                <a:cubicBezTo>
                  <a:pt x="313558" y="1819945"/>
                  <a:pt x="627117" y="966856"/>
                  <a:pt x="1103586" y="1306691"/>
                </a:cubicBezTo>
                <a:cubicBezTo>
                  <a:pt x="1580055" y="1646526"/>
                  <a:pt x="2352566" y="4535118"/>
                  <a:pt x="2858814" y="4712042"/>
                </a:cubicBezTo>
                <a:cubicBezTo>
                  <a:pt x="3365062" y="4888966"/>
                  <a:pt x="3627821" y="2508373"/>
                  <a:pt x="4141076" y="2368235"/>
                </a:cubicBezTo>
                <a:cubicBezTo>
                  <a:pt x="4654331" y="2228097"/>
                  <a:pt x="5449614" y="3790636"/>
                  <a:pt x="5938345" y="3871215"/>
                </a:cubicBezTo>
                <a:cubicBezTo>
                  <a:pt x="6427076" y="3951794"/>
                  <a:pt x="6731876" y="2884994"/>
                  <a:pt x="7073462" y="2851711"/>
                </a:cubicBezTo>
                <a:cubicBezTo>
                  <a:pt x="7415048" y="2818428"/>
                  <a:pt x="7625255" y="4146235"/>
                  <a:pt x="7987862" y="3671518"/>
                </a:cubicBezTo>
                <a:cubicBezTo>
                  <a:pt x="8350469" y="3196801"/>
                  <a:pt x="8749863" y="-120965"/>
                  <a:pt x="9249104" y="3408"/>
                </a:cubicBezTo>
                <a:cubicBezTo>
                  <a:pt x="9748346" y="127780"/>
                  <a:pt x="10639973" y="3785381"/>
                  <a:pt x="10983311" y="4417753"/>
                </a:cubicBezTo>
                <a:cubicBezTo>
                  <a:pt x="11326649" y="5050125"/>
                  <a:pt x="11317890" y="4423883"/>
                  <a:pt x="11309131" y="37976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1309FDF-2A81-4D4D-A3D0-C0AECB04C5B5}"/>
              </a:ext>
            </a:extLst>
          </p:cNvPr>
          <p:cNvSpPr/>
          <p:nvPr/>
        </p:nvSpPr>
        <p:spPr>
          <a:xfrm>
            <a:off x="10799871" y="2816180"/>
            <a:ext cx="294290" cy="29310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E52D14-9CA0-1B40-88D9-C9B4596DCC01}"/>
              </a:ext>
            </a:extLst>
          </p:cNvPr>
          <p:cNvSpPr/>
          <p:nvPr/>
        </p:nvSpPr>
        <p:spPr>
          <a:xfrm>
            <a:off x="6989379" y="6371178"/>
            <a:ext cx="294290" cy="29310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71A2F2-FA47-C744-B80E-80B9838C7067}"/>
              </a:ext>
            </a:extLst>
          </p:cNvPr>
          <p:cNvSpPr txBox="1"/>
          <p:nvPr/>
        </p:nvSpPr>
        <p:spPr>
          <a:xfrm>
            <a:off x="7352944" y="6333064"/>
            <a:ext cx="355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perfect way to run our platform</a:t>
            </a:r>
          </a:p>
        </p:txBody>
      </p:sp>
      <p:sp>
        <p:nvSpPr>
          <p:cNvPr id="2" name="Lightning Bolt 1">
            <a:extLst>
              <a:ext uri="{FF2B5EF4-FFF2-40B4-BE49-F238E27FC236}">
                <a16:creationId xmlns:a16="http://schemas.microsoft.com/office/drawing/2014/main" id="{DDC8C503-F77A-8040-AD7A-D35D5F3E9F3D}"/>
              </a:ext>
            </a:extLst>
          </p:cNvPr>
          <p:cNvSpPr/>
          <p:nvPr/>
        </p:nvSpPr>
        <p:spPr>
          <a:xfrm>
            <a:off x="7504387" y="2690648"/>
            <a:ext cx="956442" cy="210206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260660-38D9-0A45-8363-94935B5C53B6}"/>
              </a:ext>
            </a:extLst>
          </p:cNvPr>
          <p:cNvSpPr txBox="1"/>
          <p:nvPr/>
        </p:nvSpPr>
        <p:spPr>
          <a:xfrm>
            <a:off x="8249631" y="4788633"/>
            <a:ext cx="1697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Changes</a:t>
            </a:r>
            <a:br>
              <a:rPr lang="en-US" dirty="0"/>
            </a:br>
            <a:r>
              <a:rPr lang="en-US" dirty="0"/>
              <a:t>of requirements</a:t>
            </a:r>
          </a:p>
        </p:txBody>
      </p:sp>
    </p:spTree>
    <p:extLst>
      <p:ext uri="{BB962C8B-B14F-4D97-AF65-F5344CB8AC3E}">
        <p14:creationId xmlns:p14="http://schemas.microsoft.com/office/powerpoint/2010/main" val="317583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A69AE0D9-4A78-334C-BC47-3FD7E7D1655B}"/>
              </a:ext>
            </a:extLst>
          </p:cNvPr>
          <p:cNvSpPr/>
          <p:nvPr/>
        </p:nvSpPr>
        <p:spPr>
          <a:xfrm>
            <a:off x="525517" y="995075"/>
            <a:ext cx="11311893" cy="4721430"/>
          </a:xfrm>
          <a:custGeom>
            <a:avLst/>
            <a:gdLst>
              <a:gd name="connsiteX0" fmla="*/ 0 w 11311893"/>
              <a:gd name="connsiteY0" fmla="*/ 2673035 h 4721430"/>
              <a:gd name="connsiteX1" fmla="*/ 1103586 w 11311893"/>
              <a:gd name="connsiteY1" fmla="*/ 1306691 h 4721430"/>
              <a:gd name="connsiteX2" fmla="*/ 2858814 w 11311893"/>
              <a:gd name="connsiteY2" fmla="*/ 4712042 h 4721430"/>
              <a:gd name="connsiteX3" fmla="*/ 4141076 w 11311893"/>
              <a:gd name="connsiteY3" fmla="*/ 2368235 h 4721430"/>
              <a:gd name="connsiteX4" fmla="*/ 5938345 w 11311893"/>
              <a:gd name="connsiteY4" fmla="*/ 3871215 h 4721430"/>
              <a:gd name="connsiteX5" fmla="*/ 7073462 w 11311893"/>
              <a:gd name="connsiteY5" fmla="*/ 2851711 h 4721430"/>
              <a:gd name="connsiteX6" fmla="*/ 7987862 w 11311893"/>
              <a:gd name="connsiteY6" fmla="*/ 3671518 h 4721430"/>
              <a:gd name="connsiteX7" fmla="*/ 9249104 w 11311893"/>
              <a:gd name="connsiteY7" fmla="*/ 3408 h 4721430"/>
              <a:gd name="connsiteX8" fmla="*/ 10983311 w 11311893"/>
              <a:gd name="connsiteY8" fmla="*/ 4417753 h 4721430"/>
              <a:gd name="connsiteX9" fmla="*/ 11309131 w 11311893"/>
              <a:gd name="connsiteY9" fmla="*/ 3797642 h 472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11893" h="4721430">
                <a:moveTo>
                  <a:pt x="0" y="2673035"/>
                </a:moveTo>
                <a:cubicBezTo>
                  <a:pt x="313558" y="1819945"/>
                  <a:pt x="627117" y="966856"/>
                  <a:pt x="1103586" y="1306691"/>
                </a:cubicBezTo>
                <a:cubicBezTo>
                  <a:pt x="1580055" y="1646526"/>
                  <a:pt x="2352566" y="4535118"/>
                  <a:pt x="2858814" y="4712042"/>
                </a:cubicBezTo>
                <a:cubicBezTo>
                  <a:pt x="3365062" y="4888966"/>
                  <a:pt x="3627821" y="2508373"/>
                  <a:pt x="4141076" y="2368235"/>
                </a:cubicBezTo>
                <a:cubicBezTo>
                  <a:pt x="4654331" y="2228097"/>
                  <a:pt x="5449614" y="3790636"/>
                  <a:pt x="5938345" y="3871215"/>
                </a:cubicBezTo>
                <a:cubicBezTo>
                  <a:pt x="6427076" y="3951794"/>
                  <a:pt x="6731876" y="2884994"/>
                  <a:pt x="7073462" y="2851711"/>
                </a:cubicBezTo>
                <a:cubicBezTo>
                  <a:pt x="7415048" y="2818428"/>
                  <a:pt x="7625255" y="4146235"/>
                  <a:pt x="7987862" y="3671518"/>
                </a:cubicBezTo>
                <a:cubicBezTo>
                  <a:pt x="8350469" y="3196801"/>
                  <a:pt x="8749863" y="-120965"/>
                  <a:pt x="9249104" y="3408"/>
                </a:cubicBezTo>
                <a:cubicBezTo>
                  <a:pt x="9748346" y="127780"/>
                  <a:pt x="10639973" y="3785381"/>
                  <a:pt x="10983311" y="4417753"/>
                </a:cubicBezTo>
                <a:cubicBezTo>
                  <a:pt x="11326649" y="5050125"/>
                  <a:pt x="11317890" y="4423883"/>
                  <a:pt x="11309131" y="37976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Lightning Bolt 1">
            <a:extLst>
              <a:ext uri="{FF2B5EF4-FFF2-40B4-BE49-F238E27FC236}">
                <a16:creationId xmlns:a16="http://schemas.microsoft.com/office/drawing/2014/main" id="{DDC8C503-F77A-8040-AD7A-D35D5F3E9F3D}"/>
              </a:ext>
            </a:extLst>
          </p:cNvPr>
          <p:cNvSpPr/>
          <p:nvPr/>
        </p:nvSpPr>
        <p:spPr>
          <a:xfrm>
            <a:off x="3833858" y="1141495"/>
            <a:ext cx="956442" cy="210206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260660-38D9-0A45-8363-94935B5C53B6}"/>
              </a:ext>
            </a:extLst>
          </p:cNvPr>
          <p:cNvSpPr txBox="1"/>
          <p:nvPr/>
        </p:nvSpPr>
        <p:spPr>
          <a:xfrm>
            <a:off x="4647786" y="2192529"/>
            <a:ext cx="200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New team </a:t>
            </a:r>
            <a:r>
              <a:rPr lang="pl-PL" dirty="0" err="1"/>
              <a:t>member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9746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580B46-5B67-CD47-9682-74D11BAF10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0554" y="1420013"/>
            <a:ext cx="5943705" cy="334334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D092BAF-397D-B042-BC28-4410FA00F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50" y="1954923"/>
            <a:ext cx="4806184" cy="4571999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team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inclusion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diversity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engineering culture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EF959B-8C37-5D4F-ADFC-8A80A802C89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find it?</a:t>
            </a:r>
          </a:p>
        </p:txBody>
      </p:sp>
    </p:spTree>
    <p:extLst>
      <p:ext uri="{BB962C8B-B14F-4D97-AF65-F5344CB8AC3E}">
        <p14:creationId xmlns:p14="http://schemas.microsoft.com/office/powerpoint/2010/main" val="274722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Basics covered: </a:t>
            </a:r>
            <a:r>
              <a:rPr lang="en-US" sz="3600" b="1" dirty="0"/>
              <a:t>Continuous Deployment</a:t>
            </a:r>
          </a:p>
          <a:p>
            <a:r>
              <a:rPr lang="en-US" sz="3600" dirty="0"/>
              <a:t>Without Continuous Delivery, hard to get started</a:t>
            </a:r>
            <a:br>
              <a:rPr lang="en-US" sz="3600" dirty="0"/>
            </a:b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5127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Semi</a:t>
            </a:r>
            <a:r>
              <a:rPr lang="pl-PL" dirty="0"/>
              <a:t>-manual </a:t>
            </a:r>
            <a:r>
              <a:rPr lang="pl-PL" dirty="0" err="1"/>
              <a:t>first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Literate Pull Request</a:t>
            </a:r>
          </a:p>
          <a:p>
            <a:r>
              <a:rPr lang="en-US" sz="3600" dirty="0"/>
              <a:t>README</a:t>
            </a:r>
          </a:p>
          <a:p>
            <a:r>
              <a:rPr lang="en-US" sz="3600" dirty="0" err="1"/>
              <a:t>Makefile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 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2602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Literate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/>
              <a:t>Comments / Description</a:t>
            </a:r>
          </a:p>
          <a:p>
            <a:endParaRPr lang="en-US" sz="3600"/>
          </a:p>
          <a:p>
            <a:r>
              <a:rPr lang="en-US" sz="3600"/>
              <a:t>shall, salt, </a:t>
            </a:r>
            <a:br>
              <a:rPr lang="en-US" sz="3600"/>
            </a:br>
            <a:r>
              <a:rPr lang="en-US" sz="3600"/>
              <a:t>ansible, terraform, curl</a:t>
            </a:r>
          </a:p>
          <a:p>
            <a:pPr marL="0" indent="0">
              <a:buNone/>
            </a:pPr>
            <a:endParaRPr lang="en-US" sz="3600"/>
          </a:p>
          <a:p>
            <a:r>
              <a:rPr lang="en-US" sz="3600">
                <a:sym typeface="Wingdings" pitchFamily="2" charset="2"/>
              </a:rPr>
              <a:t>Screenshoty</a:t>
            </a:r>
          </a:p>
          <a:p>
            <a:pPr marL="0" indent="0">
              <a:buNone/>
            </a:pPr>
            <a:endParaRPr lang="en-US" sz="3600"/>
          </a:p>
          <a:p>
            <a:pPr marL="0" indent="0">
              <a:buNone/>
            </a:pPr>
            <a:endParaRPr lang="en-US" sz="3600"/>
          </a:p>
          <a:p>
            <a:pPr marL="0" indent="0">
              <a:buNone/>
            </a:pPr>
            <a:endParaRPr lang="en-US" sz="3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EC884-6D1F-3545-8F70-E7E8CE768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693" y="856900"/>
            <a:ext cx="6709495" cy="53200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FBA4EB-1829-0E44-B70C-646D6ECB5969}"/>
              </a:ext>
            </a:extLst>
          </p:cNvPr>
          <p:cNvSpPr/>
          <p:nvPr/>
        </p:nvSpPr>
        <p:spPr>
          <a:xfrm>
            <a:off x="7888142" y="1690688"/>
            <a:ext cx="1439917" cy="76725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8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/>
              <a:t>Receipt: mix text and commends, avoid screenshots if we can:</a:t>
            </a:r>
          </a:p>
          <a:p>
            <a:pPr marL="0" indent="0">
              <a:buNone/>
            </a:pPr>
            <a:endParaRPr lang="en-US" sz="3600"/>
          </a:p>
          <a:p>
            <a:r>
              <a:rPr lang="en-US" sz="3600">
                <a:sym typeface="Wingdings" pitchFamily="2" charset="2"/>
              </a:rPr>
              <a:t>Description</a:t>
            </a:r>
          </a:p>
          <a:p>
            <a:r>
              <a:rPr lang="en-US" sz="3200">
                <a:sym typeface="Wingdings" pitchFamily="2" charset="2"/>
              </a:rPr>
              <a:t>Run terraform</a:t>
            </a:r>
          </a:p>
          <a:p>
            <a:r>
              <a:rPr lang="en-US" sz="3200">
                <a:sym typeface="Wingdings" pitchFamily="2" charset="2"/>
              </a:rPr>
              <a:t>Call curl, …</a:t>
            </a:r>
          </a:p>
          <a:p>
            <a:r>
              <a:rPr lang="en-US" sz="3200">
                <a:sym typeface="Wingdings" pitchFamily="2" charset="2"/>
              </a:rPr>
              <a:t>Create user</a:t>
            </a:r>
            <a:endParaRPr lang="en-US" sz="3600"/>
          </a:p>
          <a:p>
            <a:pPr marL="0" indent="0">
              <a:buNone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9309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Few sprints, we can live with commends C&amp;P from README.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We treat it as a code.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+ Architecture Decision Records</a:t>
            </a:r>
          </a:p>
        </p:txBody>
      </p:sp>
    </p:spTree>
    <p:extLst>
      <p:ext uri="{BB962C8B-B14F-4D97-AF65-F5344CB8AC3E}">
        <p14:creationId xmlns:p14="http://schemas.microsoft.com/office/powerpoint/2010/main" val="159268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semi- to automatic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Better understanding of requirements</a:t>
            </a:r>
          </a:p>
          <a:p>
            <a:r>
              <a:rPr lang="en-US" sz="3600" dirty="0"/>
              <a:t>New team member, new project, some kind of impulse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9428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D52406-9E98-F243-B3DD-F1C581A0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257" y="1164810"/>
            <a:ext cx="4227466" cy="2113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91F71-35C9-2741-A937-268B9B35209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947" y="1501328"/>
            <a:ext cx="2664027" cy="16676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CBB553-3050-DD4C-8756-E15A1BF3840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55" y="4276299"/>
            <a:ext cx="1744502" cy="18669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78AA904-9179-1944-A52E-018FD963F93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4183" y="4099651"/>
            <a:ext cx="2669124" cy="11530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C47C4F-03BC-674A-976D-D1A8DAF3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3605" y="4276299"/>
            <a:ext cx="3465808" cy="8340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0D194-5100-1043-8B45-61DD2DC87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1323" y="497817"/>
            <a:ext cx="2319853" cy="22548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FC8ABF-A951-824F-AE71-C0D9F50C6EB2}"/>
              </a:ext>
            </a:extLst>
          </p:cNvPr>
          <p:cNvCxnSpPr/>
          <p:nvPr/>
        </p:nvCxnSpPr>
        <p:spPr>
          <a:xfrm>
            <a:off x="572306" y="3428707"/>
            <a:ext cx="1097240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97BDF77-639C-714D-9303-CBC105406EA5}"/>
              </a:ext>
            </a:extLst>
          </p:cNvPr>
          <p:cNvSpPr/>
          <p:nvPr/>
        </p:nvSpPr>
        <p:spPr>
          <a:xfrm>
            <a:off x="7443606" y="3326219"/>
            <a:ext cx="3235288" cy="204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00C2EB-7E9C-E344-B461-F23CBA5270E5}"/>
              </a:ext>
            </a:extLst>
          </p:cNvPr>
          <p:cNvCxnSpPr>
            <a:cxnSpLocks/>
          </p:cNvCxnSpPr>
          <p:nvPr/>
        </p:nvCxnSpPr>
        <p:spPr>
          <a:xfrm flipV="1">
            <a:off x="1761961" y="3005960"/>
            <a:ext cx="0" cy="3337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EEABBDD-7C49-C54A-815D-85A46C881B5C}"/>
              </a:ext>
            </a:extLst>
          </p:cNvPr>
          <p:cNvSpPr/>
          <p:nvPr/>
        </p:nvSpPr>
        <p:spPr>
          <a:xfrm>
            <a:off x="1253071" y="3339737"/>
            <a:ext cx="4555674" cy="20497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1652CC-BBAA-5B4D-8916-AA5439E7BF34}"/>
              </a:ext>
            </a:extLst>
          </p:cNvPr>
          <p:cNvSpPr/>
          <p:nvPr/>
        </p:nvSpPr>
        <p:spPr>
          <a:xfrm>
            <a:off x="6403996" y="3339737"/>
            <a:ext cx="452046" cy="20497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FBE744-454D-B542-A5D9-EE832F13181C}"/>
              </a:ext>
            </a:extLst>
          </p:cNvPr>
          <p:cNvCxnSpPr>
            <a:cxnSpLocks/>
          </p:cNvCxnSpPr>
          <p:nvPr/>
        </p:nvCxnSpPr>
        <p:spPr>
          <a:xfrm>
            <a:off x="1513107" y="3576925"/>
            <a:ext cx="0" cy="598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524A1C-7369-C74F-8285-EB490EE78414}"/>
              </a:ext>
            </a:extLst>
          </p:cNvPr>
          <p:cNvCxnSpPr>
            <a:cxnSpLocks/>
            <a:stCxn id="7" idx="2"/>
          </p:cNvCxnSpPr>
          <p:nvPr/>
        </p:nvCxnSpPr>
        <p:spPr>
          <a:xfrm flipV="1">
            <a:off x="4195990" y="3169008"/>
            <a:ext cx="0" cy="109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E05F7D3-6E8E-404E-AC7D-DE12B6CAB314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30019" y="3544713"/>
            <a:ext cx="0" cy="51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5DB94E-CE45-964B-A254-8D9D59150448}"/>
              </a:ext>
            </a:extLst>
          </p:cNvPr>
          <p:cNvCxnSpPr>
            <a:cxnSpLocks/>
          </p:cNvCxnSpPr>
          <p:nvPr/>
        </p:nvCxnSpPr>
        <p:spPr>
          <a:xfrm>
            <a:off x="8415867" y="3529377"/>
            <a:ext cx="0" cy="597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F707AC-DF60-0F4B-B353-1752E62B7B21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9061250" y="2752665"/>
            <a:ext cx="0" cy="57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Graphic 166">
            <a:extLst>
              <a:ext uri="{FF2B5EF4-FFF2-40B4-BE49-F238E27FC236}">
                <a16:creationId xmlns:a16="http://schemas.microsoft.com/office/drawing/2014/main" id="{BE97FA62-B9CA-5040-BC2E-DAC068E2E6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8733" y="5286099"/>
            <a:ext cx="1060898" cy="152062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D3E4F919-2F2C-A649-885E-EE6C923D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223658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904AB26-0CF5-CD4F-A5CE-B81F4046F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 err="1"/>
              <a:t>Lykehq</a:t>
            </a:r>
            <a:r>
              <a:rPr lang="en-US" sz="3600" dirty="0"/>
              <a:t> – [12.2016 - 07.2017]</a:t>
            </a:r>
          </a:p>
          <a:p>
            <a:r>
              <a:rPr lang="en-US" sz="3600" dirty="0" err="1"/>
              <a:t>SMACC.io</a:t>
            </a:r>
            <a:r>
              <a:rPr lang="en-US" sz="3600" dirty="0"/>
              <a:t> – [10.2017 - present]</a:t>
            </a:r>
          </a:p>
          <a:p>
            <a:r>
              <a:rPr lang="en-US" sz="3600" dirty="0" err="1"/>
              <a:t>Hypatos.ai</a:t>
            </a:r>
            <a:r>
              <a:rPr lang="en-US" sz="3600" dirty="0"/>
              <a:t> – [08.2018 - present]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Before: </a:t>
            </a:r>
          </a:p>
          <a:p>
            <a:pPr marL="0" indent="0" algn="ctr">
              <a:buNone/>
            </a:pPr>
            <a:r>
              <a:rPr lang="en-US" sz="3600" dirty="0" err="1"/>
              <a:t>Cloud&amp;Heat</a:t>
            </a:r>
            <a:r>
              <a:rPr lang="en-US" sz="3600" dirty="0"/>
              <a:t> (</a:t>
            </a:r>
            <a:r>
              <a:rPr lang="en-US" sz="3600" dirty="0" err="1"/>
              <a:t>Openstack</a:t>
            </a:r>
            <a:r>
              <a:rPr lang="en-US" sz="3600" dirty="0"/>
              <a:t>, green data centers)</a:t>
            </a:r>
            <a:br>
              <a:rPr lang="en-US" sz="3600" dirty="0"/>
            </a:br>
            <a:r>
              <a:rPr lang="en-US" sz="3600" dirty="0"/>
              <a:t>and SAP R&amp;D.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628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9BD22FF2-C615-954B-962E-2528CA84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1591" y="2775889"/>
            <a:ext cx="5428078" cy="13062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FEB9AF-C528-9C4D-8FB1-57A48185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 dirty="0"/>
              <a:t>Declarative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196402-B7CE-504D-B428-8C05EC09F2A2}"/>
              </a:ext>
            </a:extLst>
          </p:cNvPr>
          <p:cNvSpPr txBox="1">
            <a:spLocks/>
          </p:cNvSpPr>
          <p:nvPr/>
        </p:nvSpPr>
        <p:spPr>
          <a:xfrm>
            <a:off x="648927" y="2265859"/>
            <a:ext cx="5127031" cy="1257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tf</a:t>
            </a:r>
            <a:r>
              <a:rPr lang="en-US" dirty="0"/>
              <a:t> files easy to understand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00A1CCA-F120-E44B-9613-065DA5947BD3}"/>
              </a:ext>
            </a:extLst>
          </p:cNvPr>
          <p:cNvSpPr txBox="1">
            <a:spLocks/>
          </p:cNvSpPr>
          <p:nvPr/>
        </p:nvSpPr>
        <p:spPr>
          <a:xfrm>
            <a:off x="648924" y="3902452"/>
            <a:ext cx="5127031" cy="1257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You know what it will do:</a:t>
            </a:r>
            <a:br>
              <a:rPr lang="en-US"/>
            </a:br>
            <a:r>
              <a:rPr lang="en-US"/>
              <a:t>Dry run (plan)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B9B0B6-DADF-EB46-BCD2-DB385967B1C4}"/>
              </a:ext>
            </a:extLst>
          </p:cNvPr>
          <p:cNvSpPr txBox="1">
            <a:spLocks/>
          </p:cNvSpPr>
          <p:nvPr/>
        </p:nvSpPr>
        <p:spPr>
          <a:xfrm>
            <a:off x="648924" y="5539045"/>
            <a:ext cx="5127031" cy="1257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One to rule them all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5E6EAE-08A1-284D-9BE1-02FCE4BF8EA1}"/>
              </a:ext>
            </a:extLst>
          </p:cNvPr>
          <p:cNvSpPr/>
          <p:nvPr/>
        </p:nvSpPr>
        <p:spPr>
          <a:xfrm>
            <a:off x="10554940" y="6427304"/>
            <a:ext cx="1350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24292E"/>
                </a:solidFill>
              </a:rPr>
              <a:t>+ Terragrunt</a:t>
            </a:r>
            <a:endParaRPr lang="en-US" b="1" i="0">
              <a:solidFill>
                <a:srgbClr val="24292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5730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/>
              <a:t>Kubernetes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/>
              <a:t>https://en.wikipedia.org/wiki/File:Dr_Who_(316350537).jpg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2375785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Hidding</a:t>
            </a:r>
          </a:p>
          <a:p>
            <a:r>
              <a:rPr lang="en-US"/>
              <a:t>Infrastructure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39663" y="4541316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Simple*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Common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Artifacts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Platform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Learn-as-you-go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9559548" y="6611778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28844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946" y="0"/>
            <a:ext cx="7589940" cy="7195457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apiVersion</a:t>
            </a:r>
            <a:r>
              <a:rPr lang="en-US" sz="2800" dirty="0">
                <a:solidFill>
                  <a:srgbClr val="FFFFFF"/>
                </a:solidFill>
              </a:rPr>
              <a:t>: apps/v1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kind: Deployment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metadata: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  name: my-app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spec: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  replicas: 1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  template: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    metadata: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      labels: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        </a:t>
            </a:r>
            <a:r>
              <a:rPr lang="en-US" sz="2800" dirty="0" err="1">
                <a:solidFill>
                  <a:srgbClr val="FFFFFF"/>
                </a:solidFill>
              </a:rPr>
              <a:t>name:my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        app: </a:t>
            </a:r>
            <a:r>
              <a:rPr lang="en-US" sz="2800" dirty="0" err="1">
                <a:solidFill>
                  <a:srgbClr val="FFFFFF"/>
                </a:solidFill>
              </a:rPr>
              <a:t>ruletheworld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    spec: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      containers: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      - name: </a:t>
            </a:r>
            <a:r>
              <a:rPr lang="en-US" sz="2800" dirty="0" err="1">
                <a:solidFill>
                  <a:srgbClr val="FFFFFF"/>
                </a:solidFill>
              </a:rPr>
              <a:t>yourapp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        image: yourapp:1.0.0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        ports: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        - </a:t>
            </a:r>
            <a:r>
              <a:rPr lang="en-US" sz="2800" dirty="0" err="1">
                <a:solidFill>
                  <a:srgbClr val="FFFFFF"/>
                </a:solidFill>
              </a:rPr>
              <a:t>containerPort</a:t>
            </a:r>
            <a:r>
              <a:rPr lang="en-US" sz="2800" dirty="0">
                <a:solidFill>
                  <a:srgbClr val="FFFFFF"/>
                </a:solidFill>
              </a:rPr>
              <a:t>: 80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9559548" y="6611778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76575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and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14" y="1232187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010" y="805477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4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and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411D-465B-9447-8162-8697F37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Deploy Cloud-Native app</a:t>
            </a:r>
          </a:p>
          <a:p>
            <a:pPr marL="0" indent="0">
              <a:buNone/>
            </a:pPr>
            <a:r>
              <a:rPr lang="en-US" dirty="0"/>
              <a:t>2. Make a Hell of Mistakes</a:t>
            </a:r>
          </a:p>
          <a:p>
            <a:pPr marL="0" indent="0">
              <a:buNone/>
            </a:pPr>
            <a:r>
              <a:rPr lang="en-US" dirty="0"/>
              <a:t>3. Get it right or Postpone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A0B-2097-5E4F-BC7B-5115535C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14" y="1232187"/>
            <a:ext cx="4539407" cy="276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16D9-755E-4445-B0FD-B885A3595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010" y="805477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54716C-CD39-C94E-B526-070A0B680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5448" y="3659091"/>
            <a:ext cx="2995448" cy="299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3112C-A94C-AF4F-937E-1E19C6525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144" y="4175125"/>
            <a:ext cx="6749728" cy="22598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3ED6F3-6764-7145-86E4-C5DD074ABA1A}"/>
              </a:ext>
            </a:extLst>
          </p:cNvPr>
          <p:cNvSpPr/>
          <p:nvPr/>
        </p:nvSpPr>
        <p:spPr>
          <a:xfrm rot="19179218">
            <a:off x="9618002" y="5041107"/>
            <a:ext cx="2501462" cy="11431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Deploy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and patch!</a:t>
            </a:r>
          </a:p>
        </p:txBody>
      </p:sp>
    </p:spTree>
    <p:extLst>
      <p:ext uri="{BB962C8B-B14F-4D97-AF65-F5344CB8AC3E}">
        <p14:creationId xmlns:p14="http://schemas.microsoft.com/office/powerpoint/2010/main" val="132829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No free lunch – application way smarter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(12factorapps, metrics, coordination…)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https://www.flickr.com/photos/160866001@N07/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Work with </a:t>
            </a:r>
            <a:r>
              <a:rPr lang="en-US" sz="3600" dirty="0" err="1"/>
              <a:t>devs</a:t>
            </a:r>
            <a:r>
              <a:rPr lang="en-US" sz="3600" dirty="0"/>
              <a:t> side by side</a:t>
            </a:r>
          </a:p>
          <a:p>
            <a:r>
              <a:rPr lang="en-US" sz="3600" dirty="0"/>
              <a:t>Help to create </a:t>
            </a:r>
            <a:r>
              <a:rPr lang="en-US" sz="3600" dirty="0" err="1"/>
              <a:t>Dockerfile</a:t>
            </a:r>
            <a:r>
              <a:rPr lang="en-US" sz="3600" dirty="0"/>
              <a:t> or optimize it</a:t>
            </a:r>
          </a:p>
          <a:p>
            <a:r>
              <a:rPr lang="en-US" sz="3600" dirty="0"/>
              <a:t>Adding metrics, structured logs</a:t>
            </a:r>
          </a:p>
          <a:p>
            <a:r>
              <a:rPr lang="en-US" sz="3600" dirty="0"/>
              <a:t>Preparing </a:t>
            </a:r>
            <a:r>
              <a:rPr lang="en-US" sz="3600" dirty="0" err="1"/>
              <a:t>copy&amp;paste</a:t>
            </a:r>
            <a:r>
              <a:rPr lang="en-US" sz="3600" dirty="0"/>
              <a:t> templates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FEBE02F-8B1D-AD44-B066-63B1548BB5E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5549" y="1187114"/>
            <a:ext cx="1858251" cy="18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Get more sophisticated</a:t>
            </a:r>
          </a:p>
          <a:p>
            <a:r>
              <a:rPr lang="en-US" sz="3600" dirty="0"/>
              <a:t>More operation responsibility, e.g., data migrations</a:t>
            </a:r>
          </a:p>
          <a:p>
            <a:r>
              <a:rPr lang="en-US" sz="3600" dirty="0"/>
              <a:t>See: 12factorapps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78AB-4C75-3143-8F1D-A225628BD1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3280438"/>
            <a:ext cx="5710991" cy="321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Experience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904AB26-0CF5-CD4F-A5CE-B81F4046F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/>
              <a:t>Continuous </a:t>
            </a:r>
            <a:br>
              <a:rPr lang="en-US" sz="3600"/>
            </a:br>
            <a:r>
              <a:rPr lang="en-US" sz="3600"/>
              <a:t>Deployment</a:t>
            </a:r>
          </a:p>
          <a:p>
            <a:r>
              <a:rPr lang="en-US" sz="3600"/>
              <a:t>X to Kuberentes</a:t>
            </a:r>
          </a:p>
          <a:p>
            <a:r>
              <a:rPr lang="en-US" sz="3600"/>
              <a:t>Microservices</a:t>
            </a:r>
          </a:p>
          <a:p>
            <a:r>
              <a:rPr lang="en-US" sz="3600"/>
              <a:t>...</a:t>
            </a:r>
          </a:p>
          <a:p>
            <a:pPr marL="0" indent="0">
              <a:buNone/>
            </a:pPr>
            <a:endParaRPr lang="en-US" sz="3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97037-66F5-4E41-90A4-1C738878BF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4577" y="0"/>
            <a:ext cx="7018867" cy="78962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7E18AF-6D5A-8F4A-9F67-4E7A86EB0A3D}"/>
              </a:ext>
            </a:extLst>
          </p:cNvPr>
          <p:cNvSpPr/>
          <p:nvPr/>
        </p:nvSpPr>
        <p:spPr>
          <a:xfrm rot="20014027">
            <a:off x="7842017" y="578314"/>
            <a:ext cx="1802105" cy="505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Success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6741CE-2A5E-504C-97F4-F06C9ADC2C7E}"/>
              </a:ext>
            </a:extLst>
          </p:cNvPr>
          <p:cNvSpPr/>
          <p:nvPr/>
        </p:nvSpPr>
        <p:spPr>
          <a:xfrm rot="20014027">
            <a:off x="8736886" y="5410352"/>
            <a:ext cx="2605744" cy="584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Technical Debt</a:t>
            </a:r>
          </a:p>
        </p:txBody>
      </p:sp>
    </p:spTree>
    <p:extLst>
      <p:ext uri="{BB962C8B-B14F-4D97-AF65-F5344CB8AC3E}">
        <p14:creationId xmlns:p14="http://schemas.microsoft.com/office/powerpoint/2010/main" val="41920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Keep it simple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9559548" y="6611778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2487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3600" dirty="0"/>
              <a:t>Teach the team Kubernetes definitions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dirty="0"/>
              <a:t>Keep the process understandable </a:t>
            </a:r>
            <a:br>
              <a:rPr lang="en-US" sz="3600" dirty="0"/>
            </a:br>
            <a:r>
              <a:rPr lang="en-US" sz="3600" dirty="0"/>
              <a:t>and simple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9570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AutoNum type="arabicPeriod" startAt="3"/>
            </a:pPr>
            <a:r>
              <a:rPr lang="en-US" sz="3600" dirty="0"/>
              <a:t>Do not terrorize with how-amazing-Kubernetes-is :D</a:t>
            </a:r>
          </a:p>
          <a:p>
            <a:pPr marL="457200" indent="-457200">
              <a:buAutoNum type="arabicPeriod" startAt="3"/>
            </a:pPr>
            <a:endParaRPr lang="en-US" sz="3600" dirty="0"/>
          </a:p>
          <a:p>
            <a:pPr marL="457200" indent="-457200">
              <a:buAutoNum type="arabicPeriod" startAt="3"/>
            </a:pPr>
            <a:r>
              <a:rPr lang="en-US" sz="3600" dirty="0"/>
              <a:t>Hide complexity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07034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+mn-ea"/>
                <a:cs typeface="+mn-cs"/>
              </a:rPr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pPr marL="457200" indent="-457200">
              <a:buAutoNum type="arabicPeriod" startAt="3"/>
            </a:pPr>
            <a:endParaRPr lang="en-US" sz="3600" dirty="0"/>
          </a:p>
          <a:p>
            <a:pPr marL="742950" indent="-742950">
              <a:buFont typeface="+mj-lt"/>
              <a:buAutoNum type="arabicPeriod" startAt="5"/>
            </a:pPr>
            <a:r>
              <a:rPr lang="en-US" sz="3600" dirty="0"/>
              <a:t>Amplify the feedback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50568-E12A-634F-B371-81018048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740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over tools!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Common conventions for repos</a:t>
            </a:r>
          </a:p>
          <a:p>
            <a:r>
              <a:rPr lang="en-US" sz="3600" dirty="0"/>
              <a:t>No a single deploying tool</a:t>
            </a:r>
          </a:p>
          <a:p>
            <a:r>
              <a:rPr lang="en-US" sz="3600" dirty="0"/>
              <a:t>No encrypted data in repo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2000" dirty="0"/>
              <a:t>ps. Only when you are really really ready.</a:t>
            </a:r>
          </a:p>
        </p:txBody>
      </p:sp>
    </p:spTree>
    <p:extLst>
      <p:ext uri="{BB962C8B-B14F-4D97-AF65-F5344CB8AC3E}">
        <p14:creationId xmlns:p14="http://schemas.microsoft.com/office/powerpoint/2010/main" val="38307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everybody in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Copy &amp; Paste: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Makefile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Kubernetes files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TravisCI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curl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smacc</a:t>
            </a:r>
            <a:r>
              <a:rPr lang="en-US" sz="3600" dirty="0"/>
              <a:t>-ci/</a:t>
            </a:r>
            <a:r>
              <a:rPr lang="en-US" sz="3600" dirty="0" err="1"/>
              <a:t>deploy.sh</a:t>
            </a:r>
            <a:r>
              <a:rPr lang="en-US" sz="3600" dirty="0"/>
              <a:t> | bash </a:t>
            </a:r>
          </a:p>
        </p:txBody>
      </p:sp>
    </p:spTree>
    <p:extLst>
      <p:ext uri="{BB962C8B-B14F-4D97-AF65-F5344CB8AC3E}">
        <p14:creationId xmlns:p14="http://schemas.microsoft.com/office/powerpoint/2010/main" val="99213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Friendly</a:t>
            </a:r>
            <a:r>
              <a:rPr lang="pl-PL" dirty="0"/>
              <a:t> 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/>
              <a:t>make </a:t>
            </a:r>
            <a:r>
              <a:rPr lang="en-US" sz="3600" dirty="0" err="1"/>
              <a:t>run_local</a:t>
            </a: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/>
              <a:t>Code on master → develop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AE92-4BD6-F142-933F-FF843690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66950-BC85-8746-A6C1-C0C32734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3B52938-85F8-4044-9471-C36AADE94BD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3476" y="5110646"/>
            <a:ext cx="1422077" cy="1382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B8D12-64F6-6A4D-A298-D5B60F397758}"/>
              </a:ext>
            </a:extLst>
          </p:cNvPr>
          <p:cNvSpPr txBox="1"/>
          <p:nvPr/>
        </p:nvSpPr>
        <p:spPr>
          <a:xfrm>
            <a:off x="9288546" y="6460851"/>
            <a:ext cx="145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401976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9F5-832C-CE4D-A8B1-3A2FA757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Friendly 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F3CA-7100-2E40-AB73-139EC527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3. Git tag → staging </a:t>
            </a:r>
            <a:r>
              <a:rPr lang="en-US" sz="3600" dirty="0" err="1"/>
              <a:t>env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4. PR accepted on </a:t>
            </a:r>
            <a:r>
              <a:rPr lang="en-US" sz="3600" dirty="0" err="1"/>
              <a:t>hy-platform.git</a:t>
            </a:r>
            <a:br>
              <a:rPr lang="en-US" sz="3600" dirty="0"/>
            </a:br>
            <a:r>
              <a:rPr lang="en-US" sz="3600" dirty="0"/>
              <a:t>     → production env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5FA5-2CBC-6846-8575-78628EB4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35" y="898749"/>
            <a:ext cx="2632739" cy="218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66B77-A257-7745-A14E-CE6280F2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7" y="3770788"/>
            <a:ext cx="3018754" cy="9792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7469C5D-5C24-464A-A8E2-8DD2ECE30D7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9646" y="5032376"/>
            <a:ext cx="1422077" cy="1382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1EAD9-C752-2044-AAE8-C89077997A88}"/>
              </a:ext>
            </a:extLst>
          </p:cNvPr>
          <p:cNvSpPr txBox="1"/>
          <p:nvPr/>
        </p:nvSpPr>
        <p:spPr>
          <a:xfrm>
            <a:off x="8802845" y="6360376"/>
            <a:ext cx="8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B9478FC-B475-6446-B847-693121FCC18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5449" y="5032376"/>
            <a:ext cx="1422077" cy="1382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D27E28-B806-2046-B4DB-F4ECB5E7D8E6}"/>
              </a:ext>
            </a:extLst>
          </p:cNvPr>
          <p:cNvSpPr txBox="1"/>
          <p:nvPr/>
        </p:nvSpPr>
        <p:spPr>
          <a:xfrm>
            <a:off x="10453141" y="6360376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184723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How we </a:t>
            </a:r>
            <a:r>
              <a:rPr lang="pl-PL" dirty="0" err="1">
                <a:solidFill>
                  <a:srgbClr val="FFFFFF"/>
                </a:solidFill>
              </a:rPr>
              <a:t>got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there</a:t>
            </a:r>
            <a:r>
              <a:rPr lang="pl-PL" dirty="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9559548" y="6611778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12597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62E458-9169-B54A-B6B2-334F62ABE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3569" y="1050005"/>
            <a:ext cx="5113421" cy="3987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128675-37BC-D94A-9D2D-F208675F239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Every component deployed</a:t>
            </a:r>
            <a:br>
              <a:rPr lang="en-US" sz="3600" dirty="0"/>
            </a:br>
            <a:r>
              <a:rPr lang="en-US" sz="3600" dirty="0"/>
              <a:t>independently to k8s</a:t>
            </a:r>
          </a:p>
          <a:p>
            <a:r>
              <a:rPr lang="en-US" sz="3600" dirty="0"/>
              <a:t>No </a:t>
            </a:r>
            <a:r>
              <a:rPr lang="en-US" sz="3600" dirty="0" err="1"/>
              <a:t>platform.git</a:t>
            </a:r>
            <a:endParaRPr lang="en-US" sz="3600" dirty="0"/>
          </a:p>
          <a:p>
            <a:r>
              <a:rPr lang="en-US" sz="3600" dirty="0"/>
              <a:t>C&amp;P </a:t>
            </a:r>
            <a:r>
              <a:rPr lang="en-US" sz="3600" dirty="0" err="1"/>
              <a:t>Makefile</a:t>
            </a:r>
            <a:r>
              <a:rPr lang="en-US" sz="3600" dirty="0"/>
              <a:t>, </a:t>
            </a:r>
            <a:r>
              <a:rPr lang="en-US" sz="3600" dirty="0" err="1"/>
              <a:t>TravisCI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266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CF08A6C-55F0-7C4E-A724-A7C4868E3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04800" y="0"/>
            <a:ext cx="13330989" cy="8331869"/>
          </a:xfrm>
        </p:spPr>
      </p:pic>
    </p:spTree>
    <p:extLst>
      <p:ext uri="{BB962C8B-B14F-4D97-AF65-F5344CB8AC3E}">
        <p14:creationId xmlns:p14="http://schemas.microsoft.com/office/powerpoint/2010/main" val="340563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128675-37BC-D94A-9D2D-F208675F239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2844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Kubernetes training</a:t>
            </a:r>
          </a:p>
          <a:p>
            <a:r>
              <a:rPr lang="en-US" sz="3600" dirty="0"/>
              <a:t>System Engineer (me) next to </a:t>
            </a:r>
            <a:r>
              <a:rPr lang="en-US" sz="3600" dirty="0" err="1"/>
              <a:t>devs</a:t>
            </a:r>
            <a:endParaRPr lang="en-US" sz="3600" dirty="0"/>
          </a:p>
          <a:p>
            <a:r>
              <a:rPr lang="en-US" sz="3600" dirty="0" err="1"/>
              <a:t>Makefile</a:t>
            </a:r>
            <a:r>
              <a:rPr lang="en-US" sz="3600" dirty="0"/>
              <a:t> with a lot of k8s commands</a:t>
            </a:r>
          </a:p>
          <a:p>
            <a:endParaRPr lang="en-US" sz="3600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707207E-3204-9244-9C9D-F12838EF9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569" y="1050005"/>
            <a:ext cx="5113421" cy="398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4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BCF8F-F9C9-6F41-BB8B-3774E027E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F362E-B5C8-B547-B099-4D58098F5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3E222-2DFE-AF47-9913-FA3A79FCE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9179" y="-850232"/>
            <a:ext cx="12769516" cy="7980948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918D519-2E2B-6F49-A582-F384C1F01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1" y="0"/>
            <a:ext cx="2209799" cy="1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8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7B7BB1-1D89-6A4B-9332-D1650B5EE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5887" y="332497"/>
            <a:ext cx="9520226" cy="6193005"/>
          </a:xfr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565B82F-5214-3049-9F10-C3F64B7B0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1" y="0"/>
            <a:ext cx="2209799" cy="1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1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0C8E39-E1B1-F440-850B-E22B7176E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989" y="1603855"/>
            <a:ext cx="4337407" cy="1059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43014C-45F7-874B-B8BA-CAD93027F68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492" y="4079579"/>
            <a:ext cx="3936308" cy="89903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263D12-3973-9E48-9015-30E65D9EA19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Two teams</a:t>
            </a:r>
            <a:br>
              <a:rPr lang="en-US" sz="3600" dirty="0"/>
            </a:br>
            <a:r>
              <a:rPr lang="en-US" sz="3600" dirty="0"/>
              <a:t>in Warsaw and Berlin</a:t>
            </a:r>
          </a:p>
          <a:p>
            <a:r>
              <a:rPr lang="en-US" sz="3600" dirty="0"/>
              <a:t>Machine Learning components</a:t>
            </a:r>
          </a:p>
        </p:txBody>
      </p:sp>
    </p:spTree>
    <p:extLst>
      <p:ext uri="{BB962C8B-B14F-4D97-AF65-F5344CB8AC3E}">
        <p14:creationId xmlns:p14="http://schemas.microsoft.com/office/powerpoint/2010/main" val="39639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0C8E39-E1B1-F440-850B-E22B7176E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989" y="1603855"/>
            <a:ext cx="4337407" cy="1059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43014C-45F7-874B-B8BA-CAD93027F68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492" y="4079579"/>
            <a:ext cx="3936308" cy="89903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263D12-3973-9E48-9015-30E65D9EA19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Two teams</a:t>
            </a:r>
            <a:br>
              <a:rPr lang="en-US" sz="3600" dirty="0"/>
            </a:br>
            <a:r>
              <a:rPr lang="en-US" sz="3600" dirty="0"/>
              <a:t>in Warsaw and Berlin</a:t>
            </a:r>
          </a:p>
          <a:p>
            <a:r>
              <a:rPr lang="en-US" sz="3600" dirty="0"/>
              <a:t>Machine Learning components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20F221-AA20-C34B-8391-B3D543B567F4}"/>
              </a:ext>
            </a:extLst>
          </p:cNvPr>
          <p:cNvSpPr txBox="1"/>
          <p:nvPr/>
        </p:nvSpPr>
        <p:spPr>
          <a:xfrm>
            <a:off x="625642" y="4978613"/>
            <a:ext cx="29357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Keep it simple!</a:t>
            </a:r>
          </a:p>
        </p:txBody>
      </p:sp>
    </p:spTree>
    <p:extLst>
      <p:ext uri="{BB962C8B-B14F-4D97-AF65-F5344CB8AC3E}">
        <p14:creationId xmlns:p14="http://schemas.microsoft.com/office/powerpoint/2010/main" val="369103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1665D1-DA67-F544-A016-6024F6FFA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52925" y="-599573"/>
            <a:ext cx="13388740" cy="8367963"/>
          </a:xfrm>
        </p:spPr>
      </p:pic>
    </p:spTree>
    <p:extLst>
      <p:ext uri="{BB962C8B-B14F-4D97-AF65-F5344CB8AC3E}">
        <p14:creationId xmlns:p14="http://schemas.microsoft.com/office/powerpoint/2010/main" val="294563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BCF8F-F9C9-6F41-BB8B-3774E027E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0E5ED0-8270-C34A-A041-22C199E34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344" y="0"/>
            <a:ext cx="11473312" cy="7170821"/>
          </a:xfrm>
        </p:spPr>
      </p:pic>
    </p:spTree>
    <p:extLst>
      <p:ext uri="{BB962C8B-B14F-4D97-AF65-F5344CB8AC3E}">
        <p14:creationId xmlns:p14="http://schemas.microsoft.com/office/powerpoint/2010/main" val="291731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FC601C2-67F7-4244-A697-B3D9759E6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61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419570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Keep it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Plain </a:t>
            </a:r>
            <a:r>
              <a:rPr lang="en-US" sz="3600" dirty="0" err="1"/>
              <a:t>kubernetes</a:t>
            </a:r>
            <a:r>
              <a:rPr lang="en-US" sz="3600" dirty="0"/>
              <a:t> files</a:t>
            </a:r>
          </a:p>
          <a:p>
            <a:r>
              <a:rPr lang="en-US" sz="3600" dirty="0"/>
              <a:t>Next step: </a:t>
            </a:r>
            <a:r>
              <a:rPr lang="en-US" sz="3600" dirty="0" err="1"/>
              <a:t>kustomize</a:t>
            </a:r>
            <a:endParaRPr lang="en-US" sz="3600" dirty="0"/>
          </a:p>
          <a:p>
            <a:r>
              <a:rPr lang="en-US" sz="3600" dirty="0"/>
              <a:t>Do not use </a:t>
            </a:r>
            <a:r>
              <a:rPr lang="en-US" sz="3200" dirty="0"/>
              <a:t>Helm</a:t>
            </a:r>
          </a:p>
          <a:p>
            <a:r>
              <a:rPr lang="en-US" sz="3600" dirty="0"/>
              <a:t>We avoid operators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C826EC-A0BF-EE4D-8AE0-3AD68301C855}"/>
              </a:ext>
            </a:extLst>
          </p:cNvPr>
          <p:cNvSpPr/>
          <p:nvPr/>
        </p:nvSpPr>
        <p:spPr>
          <a:xfrm>
            <a:off x="7500259" y="108857"/>
            <a:ext cx="6901543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</a:t>
            </a:r>
          </a:p>
          <a:p>
            <a:r>
              <a:rPr lang="en-US" sz="2400" dirty="0"/>
              <a:t>kind: Service</a:t>
            </a:r>
          </a:p>
          <a:p>
            <a:r>
              <a:rPr lang="en-US" sz="2400" dirty="0"/>
              <a:t>metadata:</a:t>
            </a:r>
          </a:p>
          <a:p>
            <a:r>
              <a:rPr lang="en-US" sz="2400" dirty="0"/>
              <a:t>  name: </a:t>
            </a:r>
            <a:r>
              <a:rPr lang="en-US" sz="2400" dirty="0" err="1"/>
              <a:t>api</a:t>
            </a:r>
            <a:r>
              <a:rPr lang="en-US" sz="2400" dirty="0"/>
              <a:t>-status</a:t>
            </a:r>
          </a:p>
          <a:p>
            <a:r>
              <a:rPr lang="en-US" sz="2400" dirty="0"/>
              <a:t>spec:</a:t>
            </a:r>
          </a:p>
          <a:p>
            <a:r>
              <a:rPr lang="en-US" sz="2400" dirty="0"/>
              <a:t>  ports:</a:t>
            </a:r>
          </a:p>
          <a:p>
            <a:r>
              <a:rPr lang="en-US" sz="2400" dirty="0"/>
              <a:t>  - port: 80</a:t>
            </a:r>
          </a:p>
          <a:p>
            <a:r>
              <a:rPr lang="en-US" sz="2400" dirty="0"/>
              <a:t>    protocol: TCP</a:t>
            </a:r>
          </a:p>
          <a:p>
            <a:r>
              <a:rPr lang="en-US" sz="2400" dirty="0"/>
              <a:t>  selector:</a:t>
            </a:r>
          </a:p>
          <a:p>
            <a:r>
              <a:rPr lang="en-US" sz="2400" dirty="0"/>
              <a:t>    name: </a:t>
            </a:r>
            <a:r>
              <a:rPr lang="en-US" sz="2400" dirty="0" err="1"/>
              <a:t>api</a:t>
            </a:r>
            <a:r>
              <a:rPr lang="en-US" sz="2400" dirty="0"/>
              <a:t>-status-</a:t>
            </a:r>
            <a:r>
              <a:rPr lang="en-US" sz="2400" dirty="0" err="1"/>
              <a:t>nginx</a:t>
            </a:r>
            <a:endParaRPr lang="en-US" sz="2400" dirty="0"/>
          </a:p>
          <a:p>
            <a:r>
              <a:rPr lang="en-US" sz="2400" dirty="0"/>
              <a:t>---</a:t>
            </a:r>
          </a:p>
          <a:p>
            <a:r>
              <a:rPr lang="en-US" sz="2400" dirty="0" err="1"/>
              <a:t>apiVersion</a:t>
            </a:r>
            <a:r>
              <a:rPr lang="en-US" sz="2400" dirty="0"/>
              <a:t>: apps/v1beta1</a:t>
            </a:r>
          </a:p>
          <a:p>
            <a:r>
              <a:rPr lang="en-US" sz="2400" dirty="0"/>
              <a:t>kind: Deployment</a:t>
            </a:r>
          </a:p>
          <a:p>
            <a:r>
              <a:rPr lang="en-US" sz="2400" dirty="0"/>
              <a:t>metadata:</a:t>
            </a:r>
          </a:p>
          <a:p>
            <a:r>
              <a:rPr lang="en-US" sz="2400" dirty="0"/>
              <a:t>  name: </a:t>
            </a:r>
            <a:r>
              <a:rPr lang="en-US" sz="2400" dirty="0" err="1"/>
              <a:t>api</a:t>
            </a:r>
            <a:r>
              <a:rPr lang="en-US" sz="2400" dirty="0"/>
              <a:t>-status-</a:t>
            </a:r>
            <a:r>
              <a:rPr lang="en-US" sz="2400" dirty="0" err="1"/>
              <a:t>nginx</a:t>
            </a:r>
            <a:endParaRPr lang="en-US" sz="2400" dirty="0"/>
          </a:p>
          <a:p>
            <a:r>
              <a:rPr lang="en-US" sz="2400" dirty="0"/>
              <a:t>spec:</a:t>
            </a:r>
          </a:p>
          <a:p>
            <a:r>
              <a:rPr lang="en-US" sz="2400" dirty="0"/>
              <a:t>  replicas: 1</a:t>
            </a:r>
          </a:p>
          <a:p>
            <a:r>
              <a:rPr lang="en-US" sz="2400" dirty="0"/>
              <a:t>  template:</a:t>
            </a:r>
          </a:p>
          <a:p>
            <a:r>
              <a:rPr lang="en-US" sz="2400" dirty="0"/>
              <a:t>    metadata:</a:t>
            </a:r>
          </a:p>
          <a:p>
            <a:r>
              <a:rPr lang="en-US" sz="2400" dirty="0"/>
              <a:t>      labels:</a:t>
            </a:r>
          </a:p>
          <a:p>
            <a:r>
              <a:rPr lang="en-US" sz="2400" dirty="0"/>
              <a:t>        name: </a:t>
            </a:r>
            <a:r>
              <a:rPr lang="en-US" sz="2400" dirty="0" err="1"/>
              <a:t>api</a:t>
            </a:r>
            <a:r>
              <a:rPr lang="en-US" sz="2400" dirty="0"/>
              <a:t>-status-</a:t>
            </a:r>
            <a:r>
              <a:rPr lang="en-US" sz="2400" dirty="0" err="1"/>
              <a:t>nginx</a:t>
            </a:r>
            <a:endParaRPr lang="en-US" sz="2400" dirty="0"/>
          </a:p>
          <a:p>
            <a:r>
              <a:rPr lang="en-US" sz="2400" dirty="0"/>
              <a:t>        app: </a:t>
            </a:r>
            <a:r>
              <a:rPr lang="en-US" sz="2400" dirty="0" err="1"/>
              <a:t>nginx</a:t>
            </a:r>
            <a:endParaRPr lang="en-US" sz="2400" dirty="0"/>
          </a:p>
          <a:p>
            <a:r>
              <a:rPr lang="en-US" sz="2400" dirty="0"/>
              <a:t>    spec:</a:t>
            </a:r>
          </a:p>
          <a:p>
            <a:r>
              <a:rPr lang="en-US" sz="2400" dirty="0"/>
              <a:t>      containers:</a:t>
            </a:r>
          </a:p>
          <a:p>
            <a:r>
              <a:rPr lang="en-US" sz="2400" dirty="0"/>
              <a:t>      - name: </a:t>
            </a:r>
            <a:r>
              <a:rPr lang="en-US" sz="2400" dirty="0" err="1"/>
              <a:t>nginx</a:t>
            </a:r>
            <a:endParaRPr lang="en-US" sz="2400" dirty="0"/>
          </a:p>
          <a:p>
            <a:r>
              <a:rPr lang="en-US" sz="2400" dirty="0"/>
              <a:t>        image: </a:t>
            </a:r>
            <a:r>
              <a:rPr lang="en-US" sz="2400" dirty="0" err="1"/>
              <a:t>nginx</a:t>
            </a:r>
            <a:endParaRPr lang="en-US" sz="2400" dirty="0"/>
          </a:p>
          <a:p>
            <a:r>
              <a:rPr lang="en-US" sz="2400" dirty="0"/>
              <a:t>        ports:</a:t>
            </a:r>
          </a:p>
          <a:p>
            <a:r>
              <a:rPr lang="en-US" sz="2400" dirty="0"/>
              <a:t>        - </a:t>
            </a:r>
            <a:r>
              <a:rPr lang="en-US" sz="2400" dirty="0" err="1"/>
              <a:t>containerPort</a:t>
            </a:r>
            <a:r>
              <a:rPr lang="en-US" sz="2400" dirty="0"/>
              <a:t>: 80</a:t>
            </a:r>
          </a:p>
        </p:txBody>
      </p:sp>
    </p:spTree>
    <p:extLst>
      <p:ext uri="{BB962C8B-B14F-4D97-AF65-F5344CB8AC3E}">
        <p14:creationId xmlns:p14="http://schemas.microsoft.com/office/powerpoint/2010/main" val="74796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0D9C3D7E-9BF9-414C-B12B-C7BBF8862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7368" y="1690688"/>
            <a:ext cx="2617263" cy="2540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963FAE6-0AE7-C34C-904E-50B315F66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Our stack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449371A-9AE5-5F48-8E9B-F848E9D84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368" y="4658885"/>
            <a:ext cx="4066674" cy="2033337"/>
          </a:xfrm>
          <a:prstGeom prst="rect">
            <a:avLst/>
          </a:prstGeom>
        </p:spPr>
      </p:pic>
      <p:pic>
        <p:nvPicPr>
          <p:cNvPr id="26" name="Picture 25" descr="A picture containing clipart, sky&#10;&#10;Description automatically generated">
            <a:extLst>
              <a:ext uri="{FF2B5EF4-FFF2-40B4-BE49-F238E27FC236}">
                <a16:creationId xmlns:a16="http://schemas.microsoft.com/office/drawing/2014/main" id="{912BCA9A-37FA-724A-8447-D736AE923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27" y="5065718"/>
            <a:ext cx="3245044" cy="12196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FEB5E7-914A-754A-BAC0-CBE16FBFE8FE}"/>
              </a:ext>
            </a:extLst>
          </p:cNvPr>
          <p:cNvSpPr txBox="1"/>
          <p:nvPr/>
        </p:nvSpPr>
        <p:spPr>
          <a:xfrm>
            <a:off x="9288379" y="5290832"/>
            <a:ext cx="25186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On Prem</a:t>
            </a:r>
          </a:p>
        </p:txBody>
      </p:sp>
    </p:spTree>
    <p:extLst>
      <p:ext uri="{BB962C8B-B14F-4D97-AF65-F5344CB8AC3E}">
        <p14:creationId xmlns:p14="http://schemas.microsoft.com/office/powerpoint/2010/main" val="293793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7B8B5-EF4B-5846-8885-DE4A44FA4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321195" y="241738"/>
            <a:ext cx="2731009" cy="4079359"/>
          </a:xfrm>
          <a:prstGeom prst="rect">
            <a:avLst/>
          </a:prstGeom>
        </p:spPr>
      </p:pic>
      <p:pic>
        <p:nvPicPr>
          <p:cNvPr id="1028" name="Picture 4" descr="The Third Way | Continous Experimentation and Learning">
            <a:extLst>
              <a:ext uri="{FF2B5EF4-FFF2-40B4-BE49-F238E27FC236}">
                <a16:creationId xmlns:a16="http://schemas.microsoft.com/office/drawing/2014/main" id="{C71D9CDA-1D6C-6E4E-9806-08AFF242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1387" y="4321097"/>
            <a:ext cx="9448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3526727" y="346469"/>
            <a:ext cx="750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ways: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Continuous Experimentation</a:t>
            </a:r>
            <a:br>
              <a:rPr lang="en-US" sz="3600" dirty="0"/>
            </a:br>
            <a:r>
              <a:rPr lang="en-US" sz="3600" dirty="0"/>
              <a:t>and Learning</a:t>
            </a:r>
          </a:p>
        </p:txBody>
      </p:sp>
    </p:spTree>
    <p:extLst>
      <p:ext uri="{BB962C8B-B14F-4D97-AF65-F5344CB8AC3E}">
        <p14:creationId xmlns:p14="http://schemas.microsoft.com/office/powerpoint/2010/main" val="170098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Observability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689A4-DCAB-964D-B503-9B03EF01E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463" y="1349996"/>
            <a:ext cx="3408204" cy="20790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2F122B-06BD-4246-8BC8-B21ED371E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3415" y="4638506"/>
            <a:ext cx="3124200" cy="762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CECB724-22AF-DF41-B732-139675F223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04915" y="5505230"/>
            <a:ext cx="198120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A9C64B-0A86-1749-9BAB-8CADDA77F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6382" y="1771872"/>
            <a:ext cx="2472415" cy="247241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48A35E2-A2F6-4741-BFD8-A5F9414123F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65116" y="5019506"/>
            <a:ext cx="3561347" cy="127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8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9CDB-6850-5042-9962-CB3546CA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60E4F-0B68-144E-8406-E44637029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095" y="2056063"/>
            <a:ext cx="3419642" cy="341964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3E3150-15BB-634A-B9C8-72A6543D1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0726" cy="4351338"/>
          </a:xfrm>
        </p:spPr>
        <p:txBody>
          <a:bodyPr>
            <a:normAutofit/>
          </a:bodyPr>
          <a:lstStyle/>
          <a:p>
            <a:r>
              <a:rPr lang="en-US" sz="3600" dirty="0"/>
              <a:t>Simple to configure</a:t>
            </a:r>
          </a:p>
          <a:p>
            <a:r>
              <a:rPr lang="en-US" sz="3600" dirty="0"/>
              <a:t>Integrations out-of-the-box, e.g., let’s encrypt</a:t>
            </a:r>
          </a:p>
        </p:txBody>
      </p:sp>
    </p:spTree>
    <p:extLst>
      <p:ext uri="{BB962C8B-B14F-4D97-AF65-F5344CB8AC3E}">
        <p14:creationId xmlns:p14="http://schemas.microsoft.com/office/powerpoint/2010/main" val="181544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9CDB-6850-5042-9962-CB3546CAA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27358" cy="1325563"/>
          </a:xfrm>
        </p:spPr>
        <p:txBody>
          <a:bodyPr/>
          <a:lstStyle/>
          <a:p>
            <a:r>
              <a:rPr lang="en-US" dirty="0"/>
              <a:t>Keeping an eye 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16E1DCB-89E8-124C-BAC9-50032D3CB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698" y="2281321"/>
            <a:ext cx="2628900" cy="261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B7387E-64E6-6B42-AD9C-61A497E788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8398" y="1545097"/>
            <a:ext cx="2384688" cy="40886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6A33C03-EFEC-5042-A8EE-7C09F934A038}"/>
              </a:ext>
            </a:extLst>
          </p:cNvPr>
          <p:cNvSpPr txBox="1">
            <a:spLocks/>
          </p:cNvSpPr>
          <p:nvPr/>
        </p:nvSpPr>
        <p:spPr>
          <a:xfrm>
            <a:off x="5657063" y="5312903"/>
            <a:ext cx="43273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Workflows</a:t>
            </a:r>
          </a:p>
        </p:txBody>
      </p:sp>
    </p:spTree>
    <p:extLst>
      <p:ext uri="{BB962C8B-B14F-4D97-AF65-F5344CB8AC3E}">
        <p14:creationId xmlns:p14="http://schemas.microsoft.com/office/powerpoint/2010/main" val="175722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Early wins</a:t>
            </a:r>
          </a:p>
          <a:p>
            <a:r>
              <a:rPr lang="en-US" sz="3600" dirty="0"/>
              <a:t>Train your team members</a:t>
            </a:r>
          </a:p>
          <a:p>
            <a:r>
              <a:rPr lang="en-US" sz="3600" dirty="0"/>
              <a:t>Keep it simple</a:t>
            </a:r>
          </a:p>
          <a:p>
            <a:r>
              <a:rPr lang="en-US" sz="3600" dirty="0"/>
              <a:t>Deliver </a:t>
            </a:r>
            <a:br>
              <a:rPr lang="en-US" sz="3600" dirty="0"/>
            </a:br>
            <a:r>
              <a:rPr lang="en-US" sz="3600" dirty="0"/>
              <a:t>and patch, patch!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7ACEA-3130-F649-A6AF-1C3264E2DBF4}"/>
              </a:ext>
            </a:extLst>
          </p:cNvPr>
          <p:cNvSpPr/>
          <p:nvPr/>
        </p:nvSpPr>
        <p:spPr>
          <a:xfrm>
            <a:off x="838200" y="6144334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you. Questions?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9559548" y="6611778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/>
              <a:t>https://www.flickr.com/photos/bruno_brujah/</a:t>
            </a:r>
          </a:p>
        </p:txBody>
      </p:sp>
    </p:spTree>
    <p:extLst>
      <p:ext uri="{BB962C8B-B14F-4D97-AF65-F5344CB8AC3E}">
        <p14:creationId xmlns:p14="http://schemas.microsoft.com/office/powerpoint/2010/main" val="3548893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Backup </a:t>
            </a:r>
            <a:r>
              <a:rPr lang="pl-PL" dirty="0" err="1">
                <a:solidFill>
                  <a:srgbClr val="FFFFFF"/>
                </a:solidFill>
              </a:rPr>
              <a:t>slides</a:t>
            </a:r>
            <a:endParaRPr lang="pl-P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964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Inspirations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/>
              <a:t>Heroku </a:t>
            </a:r>
            <a:r>
              <a:rPr lang="pl-PL" sz="3600" dirty="0" err="1"/>
              <a:t>Values</a:t>
            </a:r>
            <a:r>
              <a:rPr lang="pl-PL" sz="3600" dirty="0"/>
              <a:t> (</a:t>
            </a:r>
            <a:r>
              <a:rPr lang="en-US" sz="3600" dirty="0">
                <a:hlinkClick r:id="rId3"/>
              </a:rPr>
              <a:t>https://gist.github.com/adamwiggins/5687294</a:t>
            </a:r>
            <a:r>
              <a:rPr lang="en-US" sz="3600" dirty="0"/>
              <a:t>)</a:t>
            </a:r>
            <a:endParaRPr lang="pl-PL" sz="3600" dirty="0"/>
          </a:p>
          <a:p>
            <a:r>
              <a:rPr lang="pl-PL" sz="3600" dirty="0"/>
              <a:t>12factorapps (</a:t>
            </a:r>
            <a:r>
              <a:rPr lang="en-US" sz="3600" dirty="0">
                <a:hlinkClick r:id="rId4"/>
              </a:rPr>
              <a:t>https://12factor.net/</a:t>
            </a:r>
            <a:r>
              <a:rPr lang="en-US" sz="3600" dirty="0"/>
              <a:t>)</a:t>
            </a:r>
          </a:p>
          <a:p>
            <a:r>
              <a:rPr lang="en-US" sz="3600" dirty="0"/>
              <a:t>The Practice of Cloud System Administrator (</a:t>
            </a:r>
            <a:r>
              <a:rPr lang="en-US" sz="3600" dirty="0">
                <a:hlinkClick r:id="rId5"/>
              </a:rPr>
              <a:t>amazon</a:t>
            </a:r>
            <a:r>
              <a:rPr lang="en-US" sz="3600" dirty="0"/>
              <a:t>)</a:t>
            </a:r>
          </a:p>
          <a:p>
            <a:r>
              <a:rPr lang="en-US" sz="3600" dirty="0"/>
              <a:t>DevOps Handbook (</a:t>
            </a:r>
            <a:r>
              <a:rPr lang="en-US" sz="3600" dirty="0">
                <a:hlinkClick r:id="rId6"/>
              </a:rPr>
              <a:t>amazon</a:t>
            </a:r>
            <a:r>
              <a:rPr lang="en-US" sz="3600" dirty="0"/>
              <a:t>)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291682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One more 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pl-PL" sz="3600" dirty="0" err="1"/>
              <a:t>Strong</a:t>
            </a:r>
            <a:r>
              <a:rPr lang="pl-PL" sz="3600" dirty="0"/>
              <a:t> </a:t>
            </a:r>
            <a:r>
              <a:rPr lang="pl-PL" sz="3600" dirty="0" err="1"/>
              <a:t>opinions</a:t>
            </a:r>
            <a:br>
              <a:rPr lang="pl-PL" sz="3600" dirty="0"/>
            </a:br>
            <a:r>
              <a:rPr lang="pl-PL" sz="3600" dirty="0" err="1"/>
              <a:t>weekly</a:t>
            </a:r>
            <a:r>
              <a:rPr lang="pl-PL" sz="3600" dirty="0"/>
              <a:t> </a:t>
            </a:r>
            <a:r>
              <a:rPr lang="pl-PL" sz="3600" dirty="0" err="1"/>
              <a:t>hold</a:t>
            </a:r>
            <a:endParaRPr lang="pl-PL" sz="3600" dirty="0"/>
          </a:p>
          <a:p>
            <a:r>
              <a:rPr lang="pl-PL" sz="3600" dirty="0"/>
              <a:t>Zakładaj najlepsze intencje</a:t>
            </a:r>
          </a:p>
          <a:p>
            <a:r>
              <a:rPr lang="pl-PL" sz="3600" dirty="0"/>
              <a:t>Nie zakładaj, że ktoś sobie nie poradzi</a:t>
            </a:r>
          </a:p>
        </p:txBody>
      </p:sp>
    </p:spTree>
    <p:extLst>
      <p:ext uri="{BB962C8B-B14F-4D97-AF65-F5344CB8AC3E}">
        <p14:creationId xmlns:p14="http://schemas.microsoft.com/office/powerpoint/2010/main" val="121603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One more 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pl-PL" sz="3600" dirty="0" err="1"/>
              <a:t>Murdering</a:t>
            </a:r>
            <a:br>
              <a:rPr lang="pl-PL" sz="3600" dirty="0"/>
            </a:br>
            <a:r>
              <a:rPr lang="pl-PL" sz="3600" dirty="0"/>
              <a:t>the </a:t>
            </a:r>
            <a:r>
              <a:rPr lang="pl-PL" sz="3600" dirty="0" err="1"/>
              <a:t>unchosen</a:t>
            </a:r>
            <a:r>
              <a:rPr lang="pl-PL" sz="3600" dirty="0"/>
              <a:t> </a:t>
            </a:r>
            <a:r>
              <a:rPr lang="pl-PL" sz="3600" dirty="0" err="1"/>
              <a:t>alternative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25729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6603-1C20-A640-8944-F5E516FA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975A9-B3F8-2B4C-B815-E62FEAE0C07C}"/>
              </a:ext>
            </a:extLst>
          </p:cNvPr>
          <p:cNvSpPr/>
          <p:nvPr/>
        </p:nvSpPr>
        <p:spPr>
          <a:xfrm>
            <a:off x="1877122" y="6308209"/>
            <a:ext cx="8437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https://upload.wikimedia.org/wikipedia/commons/3/3a/OODA.Boyd.svg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AF789-1CBA-894D-8FC8-80CC9E66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84" y="2027386"/>
            <a:ext cx="9652725" cy="39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655320" y="2671011"/>
            <a:ext cx="5257803" cy="2427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>
                <a:latin typeface="+mj-lt"/>
                <a:ea typeface="+mj-ea"/>
                <a:cs typeface="+mj-cs"/>
              </a:rPr>
              <a:t>Proces of small fixes.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80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>
                <a:latin typeface="+mj-lt"/>
                <a:ea typeface="+mj-ea"/>
                <a:cs typeface="+mj-cs"/>
              </a:rPr>
              <a:t>Every sprint better then one before.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59FD34-75BB-1C42-918F-7C330D0AA7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8704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223F-EAAE-564A-9D2F-D4F39E17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Cooper color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DF9BB-FDFC-B741-80CB-0AA9FB26E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</a:t>
            </a:r>
          </a:p>
          <a:p>
            <a:r>
              <a:rPr lang="en-US" dirty="0"/>
              <a:t>Yellow</a:t>
            </a:r>
          </a:p>
          <a:p>
            <a:r>
              <a:rPr lang="en-US" dirty="0"/>
              <a:t>Red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530765-6A31-A141-9CE4-5F3DAD336546}"/>
              </a:ext>
            </a:extLst>
          </p:cNvPr>
          <p:cNvSpPr/>
          <p:nvPr/>
        </p:nvSpPr>
        <p:spPr>
          <a:xfrm>
            <a:off x="3803820" y="6308209"/>
            <a:ext cx="413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https://en.wikipedia.org/wiki/Jeff_Cooper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Zmiana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DF620F-6044-8A4F-88D9-12C26EC9D1CC}"/>
              </a:ext>
            </a:extLst>
          </p:cNvPr>
          <p:cNvSpPr/>
          <p:nvPr/>
        </p:nvSpPr>
        <p:spPr>
          <a:xfrm>
            <a:off x="7615234" y="6407948"/>
            <a:ext cx="4576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https://gist.github.com/adamwiggins/5687294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904AB26-0CF5-CD4F-A5CE-B81F4046F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l-PL" sz="3600" dirty="0"/>
              <a:t>Twoja praca jest 150% gotowa</a:t>
            </a:r>
          </a:p>
          <a:p>
            <a:r>
              <a:rPr lang="pl-PL" sz="3600" dirty="0" err="1"/>
              <a:t>Ship</a:t>
            </a:r>
            <a:r>
              <a:rPr lang="pl-PL" sz="3600" dirty="0"/>
              <a:t> </a:t>
            </a:r>
            <a:r>
              <a:rPr lang="pl-PL" sz="3600" dirty="0" err="1"/>
              <a:t>it</a:t>
            </a:r>
            <a:r>
              <a:rPr lang="pl-PL" sz="3600" dirty="0"/>
              <a:t>!</a:t>
            </a:r>
          </a:p>
          <a:p>
            <a:r>
              <a:rPr lang="pl-PL" sz="3600" dirty="0"/>
              <a:t>Powoli rozszerzaj wsparcie, np., pomagaj</a:t>
            </a:r>
          </a:p>
          <a:p>
            <a:r>
              <a:rPr lang="pl-PL" sz="3600" dirty="0"/>
              <a:t>Relacje</a:t>
            </a:r>
          </a:p>
          <a:p>
            <a:r>
              <a:rPr lang="pl-PL" sz="3600" dirty="0"/>
              <a:t>Wybierz proces przynoszący </a:t>
            </a:r>
            <a:br>
              <a:rPr lang="pl-PL" sz="3600" dirty="0"/>
            </a:br>
            <a:r>
              <a:rPr lang="pl-PL" sz="3600" dirty="0"/>
              <a:t>największą wartość w firmie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D8FDD-A8A9-1C48-8FDD-9DAD4BFED0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9742715" y="1295780"/>
            <a:ext cx="1962423" cy="293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0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Zmiana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/>
              <a:t>Wszyscy mają pomysły, więc </a:t>
            </a:r>
            <a:r>
              <a:rPr lang="pl-PL" sz="3600" dirty="0" err="1"/>
              <a:t>Make</a:t>
            </a:r>
            <a:r>
              <a:rPr lang="pl-PL" sz="3600" dirty="0"/>
              <a:t> </a:t>
            </a:r>
            <a:r>
              <a:rPr lang="pl-PL" sz="3600" dirty="0" err="1"/>
              <a:t>it</a:t>
            </a:r>
            <a:r>
              <a:rPr lang="pl-PL" sz="3600" dirty="0"/>
              <a:t> real*</a:t>
            </a:r>
          </a:p>
          <a:p>
            <a:r>
              <a:rPr lang="pl-PL" sz="3600" dirty="0" err="1"/>
              <a:t>Ship</a:t>
            </a:r>
            <a:r>
              <a:rPr lang="pl-PL" sz="3600" dirty="0"/>
              <a:t> </a:t>
            </a:r>
            <a:r>
              <a:rPr lang="pl-PL" sz="3600" dirty="0" err="1"/>
              <a:t>it</a:t>
            </a:r>
            <a:endParaRPr lang="pl-PL" sz="3600" dirty="0"/>
          </a:p>
          <a:p>
            <a:r>
              <a:rPr lang="pl-PL" sz="3600" dirty="0"/>
              <a:t>Szukaj </a:t>
            </a:r>
            <a:r>
              <a:rPr lang="pl-PL" sz="3600" b="1" dirty="0" err="1"/>
              <a:t>Early</a:t>
            </a:r>
            <a:r>
              <a:rPr lang="pl-PL" sz="3600" b="1" dirty="0"/>
              <a:t> </a:t>
            </a:r>
            <a:r>
              <a:rPr lang="pl-PL" sz="3600" b="1" dirty="0" err="1"/>
              <a:t>wins</a:t>
            </a:r>
            <a:endParaRPr lang="pl-PL" sz="3600" b="1" dirty="0"/>
          </a:p>
          <a:p>
            <a:endParaRPr lang="pl-PL" sz="3600" b="1" dirty="0"/>
          </a:p>
          <a:p>
            <a:endParaRPr lang="pl-PL" sz="3600" b="1" dirty="0"/>
          </a:p>
          <a:p>
            <a:pPr marL="0" indent="0" algn="ctr">
              <a:buNone/>
            </a:pPr>
            <a:r>
              <a:rPr lang="pl-PL" sz="3600" dirty="0"/>
              <a:t>Wsparcie szefa często skraca albo wydłuża drogę.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DF620F-6044-8A4F-88D9-12C26EC9D1CC}"/>
              </a:ext>
            </a:extLst>
          </p:cNvPr>
          <p:cNvSpPr/>
          <p:nvPr/>
        </p:nvSpPr>
        <p:spPr>
          <a:xfrm>
            <a:off x="7615234" y="6407948"/>
            <a:ext cx="4576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https://gist.github.com/adamwiggins/5687294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0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One more 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l-PL" sz="3600" dirty="0"/>
              <a:t>Nie narzekaj, że X nie działa</a:t>
            </a:r>
          </a:p>
          <a:p>
            <a:r>
              <a:rPr lang="pl-PL" sz="3600" dirty="0"/>
              <a:t>Przyjdź z pomysłem rozwiązania. </a:t>
            </a:r>
            <a:r>
              <a:rPr lang="pl-PL" sz="3600" dirty="0" err="1"/>
              <a:t>Make</a:t>
            </a:r>
            <a:r>
              <a:rPr lang="pl-PL" sz="3600" dirty="0"/>
              <a:t> </a:t>
            </a:r>
            <a:r>
              <a:rPr lang="pl-PL" sz="3600" dirty="0" err="1"/>
              <a:t>it</a:t>
            </a:r>
            <a:r>
              <a:rPr lang="pl-PL" sz="3600" dirty="0"/>
              <a:t> Real*.</a:t>
            </a:r>
          </a:p>
          <a:p>
            <a:r>
              <a:rPr lang="pl-PL" sz="3600" dirty="0" err="1"/>
              <a:t>Let’s</a:t>
            </a:r>
            <a:r>
              <a:rPr lang="pl-PL" sz="3600" dirty="0"/>
              <a:t> </a:t>
            </a:r>
            <a:r>
              <a:rPr lang="pl-PL" sz="3600" dirty="0" err="1"/>
              <a:t>together</a:t>
            </a:r>
            <a:r>
              <a:rPr lang="pl-PL" sz="3600" dirty="0"/>
              <a:t> </a:t>
            </a:r>
            <a:r>
              <a:rPr lang="pl-PL" sz="3600" dirty="0" err="1"/>
              <a:t>ship</a:t>
            </a:r>
            <a:r>
              <a:rPr lang="pl-PL" sz="3600" dirty="0"/>
              <a:t> </a:t>
            </a:r>
            <a:r>
              <a:rPr lang="pl-PL" sz="3600" dirty="0" err="1"/>
              <a:t>it</a:t>
            </a:r>
            <a:r>
              <a:rPr lang="pl-PL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2974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22F-FB54-CA49-ADC3-DB9DE30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BD1-86B5-9341-A262-6A747DA5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/>
              <a:t>Architecture</a:t>
            </a:r>
          </a:p>
          <a:p>
            <a:r>
              <a:rPr lang="en-US" sz="3600"/>
              <a:t>Dev in team, who is interested in k8S or CloudNative</a:t>
            </a:r>
          </a:p>
          <a:p>
            <a:r>
              <a:rPr lang="en-US" sz="3600"/>
              <a:t>Dev w teamie, który bawi się UI,…</a:t>
            </a:r>
          </a:p>
          <a:p>
            <a:r>
              <a:rPr lang="en-US" sz="3600"/>
              <a:t>Team z różnych ról </a:t>
            </a:r>
          </a:p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36875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655320" y="2671011"/>
            <a:ext cx="5257803" cy="2427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>
                <a:latin typeface="+mj-lt"/>
                <a:ea typeface="+mj-ea"/>
                <a:cs typeface="+mj-cs"/>
              </a:rPr>
              <a:t>1 week sprints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80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>
                <a:latin typeface="+mj-lt"/>
                <a:ea typeface="+mj-ea"/>
                <a:cs typeface="+mj-cs"/>
              </a:rPr>
              <a:t>Max 2 weeks*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80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80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59FD34-75BB-1C42-918F-7C330D0AA7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690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2DCEF4B-529F-4D49-90F2-F79B4E0A0D7E}"/>
              </a:ext>
            </a:extLst>
          </p:cNvPr>
          <p:cNvSpPr txBox="1"/>
          <p:nvPr/>
        </p:nvSpPr>
        <p:spPr>
          <a:xfrm>
            <a:off x="655320" y="2671010"/>
            <a:ext cx="5257803" cy="3763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>
                <a:latin typeface="+mj-lt"/>
                <a:ea typeface="+mj-ea"/>
                <a:cs typeface="+mj-cs"/>
              </a:rPr>
              <a:t>Changes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80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>
                <a:latin typeface="+mj-lt"/>
                <a:ea typeface="+mj-ea"/>
                <a:cs typeface="+mj-cs"/>
              </a:rPr>
              <a:t>Productivity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80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>
                <a:latin typeface="+mj-lt"/>
                <a:ea typeface="+mj-ea"/>
                <a:cs typeface="+mj-cs"/>
              </a:rPr>
              <a:t>Morale of each team members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0F5E8-B4E2-8448-B5C3-EC1DD2D943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327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1405</Words>
  <Application>Microsoft Macintosh PowerPoint</Application>
  <PresentationFormat>Widescreen</PresentationFormat>
  <Paragraphs>354</Paragraphs>
  <Slides>74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Best Practices introducing Kubernetes</vt:lpstr>
      <vt:lpstr>Whoami?</vt:lpstr>
      <vt:lpstr>Experience</vt:lpstr>
      <vt:lpstr>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Automate!</vt:lpstr>
      <vt:lpstr>PowerPoint Presentation</vt:lpstr>
      <vt:lpstr>Risks of Automation</vt:lpstr>
      <vt:lpstr>Risks of Automation</vt:lpstr>
      <vt:lpstr>Analogy: Quality of software</vt:lpstr>
      <vt:lpstr>Analogy: Quality of software</vt:lpstr>
      <vt:lpstr>Low Quality Low Automation</vt:lpstr>
      <vt:lpstr>N-sprint: We are working on Kubernetes…  … …</vt:lpstr>
      <vt:lpstr>New tech  Early wins Trust  </vt:lpstr>
      <vt:lpstr>PowerPoint Presentation</vt:lpstr>
      <vt:lpstr>PowerPoint Presentation</vt:lpstr>
      <vt:lpstr>PowerPoint Presentation</vt:lpstr>
      <vt:lpstr>team  inclusion  diversity  engineering culture </vt:lpstr>
      <vt:lpstr>Assumptions</vt:lpstr>
      <vt:lpstr>Semi-manual first</vt:lpstr>
      <vt:lpstr>Literate Pull Request</vt:lpstr>
      <vt:lpstr>README</vt:lpstr>
      <vt:lpstr>README</vt:lpstr>
      <vt:lpstr>From semi- to automatic</vt:lpstr>
      <vt:lpstr>Options</vt:lpstr>
      <vt:lpstr>Declarative</vt:lpstr>
      <vt:lpstr>Kubernetes</vt:lpstr>
      <vt:lpstr>Common  Language  Artifacts  Platform </vt:lpstr>
      <vt:lpstr>Learn-as-you-go</vt:lpstr>
      <vt:lpstr>apiVersion: apps/v1 kind: Deployment metadata:   name: my-app spec:   replicas: 1   template:     metadata:       labels:         name:my         app: ruletheworld     spec:       containers:       - name: yourapp         image: yourapp:1.0.0         ports:         - containerPort: 80</vt:lpstr>
      <vt:lpstr>Experiment and Learn</vt:lpstr>
      <vt:lpstr>Experiment and Learn</vt:lpstr>
      <vt:lpstr>No free lunch – application way smarter (12factorapps, metrics, coordination…)</vt:lpstr>
      <vt:lpstr>Application</vt:lpstr>
      <vt:lpstr>Application</vt:lpstr>
      <vt:lpstr>Keep it simple</vt:lpstr>
      <vt:lpstr>Keep everybody in the process</vt:lpstr>
      <vt:lpstr>Keep everybody in the process</vt:lpstr>
      <vt:lpstr>Keep everybody in the process</vt:lpstr>
      <vt:lpstr>Conventions over tools!</vt:lpstr>
      <vt:lpstr>Keep everybody in the process</vt:lpstr>
      <vt:lpstr>Friendly CD</vt:lpstr>
      <vt:lpstr>Friendly CD</vt:lpstr>
      <vt:lpstr>How we got there?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Keep it simple</vt:lpstr>
      <vt:lpstr>Our stack</vt:lpstr>
      <vt:lpstr>Observability</vt:lpstr>
      <vt:lpstr>Ingress</vt:lpstr>
      <vt:lpstr>Keeping an eye on</vt:lpstr>
      <vt:lpstr>Summary</vt:lpstr>
      <vt:lpstr>Thank you. Questions?</vt:lpstr>
      <vt:lpstr>Backup slides</vt:lpstr>
      <vt:lpstr>Inspirations</vt:lpstr>
      <vt:lpstr>One more thing</vt:lpstr>
      <vt:lpstr>One more thing</vt:lpstr>
      <vt:lpstr>OODA</vt:lpstr>
      <vt:lpstr>Cooper color code</vt:lpstr>
      <vt:lpstr>Zmiana</vt:lpstr>
      <vt:lpstr>Zmiana</vt:lpstr>
      <vt:lpstr>One more thing</vt:lpstr>
      <vt:lpstr>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Practices introducing Kubernetes</dc:title>
  <dc:creator>Wojciech Barczynski</dc:creator>
  <cp:lastModifiedBy>Wojciech Barczynski</cp:lastModifiedBy>
  <cp:revision>214</cp:revision>
  <cp:lastPrinted>2019-09-20T09:18:58Z</cp:lastPrinted>
  <dcterms:created xsi:type="dcterms:W3CDTF">2019-09-20T05:31:04Z</dcterms:created>
  <dcterms:modified xsi:type="dcterms:W3CDTF">2019-09-22T10:41:00Z</dcterms:modified>
</cp:coreProperties>
</file>